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82" r:id="rId5"/>
    <p:sldId id="281" r:id="rId6"/>
    <p:sldId id="283" r:id="rId7"/>
    <p:sldId id="284" r:id="rId8"/>
    <p:sldId id="285" r:id="rId9"/>
    <p:sldId id="286" r:id="rId10"/>
    <p:sldId id="287" r:id="rId11"/>
    <p:sldId id="289" r:id="rId12"/>
    <p:sldId id="294" r:id="rId13"/>
    <p:sldId id="295" r:id="rId14"/>
    <p:sldId id="293" r:id="rId15"/>
    <p:sldId id="292" r:id="rId16"/>
    <p:sldId id="291" r:id="rId17"/>
    <p:sldId id="290" r:id="rId18"/>
    <p:sldId id="296" r:id="rId19"/>
    <p:sldId id="300" r:id="rId20"/>
    <p:sldId id="297" r:id="rId21"/>
    <p:sldId id="298" r:id="rId22"/>
    <p:sldId id="299" r:id="rId23"/>
    <p:sldId id="301"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E8CCAF-9371-4B26-8B34-3895F7EA50E3}"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3537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234480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38098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8CCAF-9371-4B26-8B34-3895F7EA50E3}"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557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E8CCAF-9371-4B26-8B34-3895F7EA50E3}"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29204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E8CCAF-9371-4B26-8B34-3895F7EA50E3}"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4776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8CCAF-9371-4B26-8B34-3895F7EA50E3}"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8288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E8CCAF-9371-4B26-8B34-3895F7EA50E3}"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53007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8CCAF-9371-4B26-8B34-3895F7EA50E3}"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163606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E8CCAF-9371-4B26-8B34-3895F7EA50E3}"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8768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E8CCAF-9371-4B26-8B34-3895F7EA50E3}"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06C4D-7869-4B93-962E-87ED4C9340B4}" type="slidenum">
              <a:rPr lang="en-US" smtClean="0"/>
              <a:t>‹#›</a:t>
            </a:fld>
            <a:endParaRPr lang="en-US"/>
          </a:p>
        </p:txBody>
      </p:sp>
    </p:spTree>
    <p:extLst>
      <p:ext uri="{BB962C8B-B14F-4D97-AF65-F5344CB8AC3E}">
        <p14:creationId xmlns:p14="http://schemas.microsoft.com/office/powerpoint/2010/main" val="367671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8CCAF-9371-4B26-8B34-3895F7EA50E3}" type="datetimeFigureOut">
              <a:rPr lang="en-US" smtClean="0"/>
              <a:t>4/17/2022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06C4D-7869-4B93-962E-87ED4C9340B4}" type="slidenum">
              <a:rPr lang="en-US" smtClean="0"/>
              <a:t>‹#›</a:t>
            </a:fld>
            <a:endParaRPr lang="en-US"/>
          </a:p>
        </p:txBody>
      </p:sp>
    </p:spTree>
    <p:extLst>
      <p:ext uri="{BB962C8B-B14F-4D97-AF65-F5344CB8AC3E}">
        <p14:creationId xmlns:p14="http://schemas.microsoft.com/office/powerpoint/2010/main" val="335954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226987" y="4878776"/>
            <a:ext cx="1965013" cy="1976437"/>
          </a:xfrm>
          <a:prstGeom prst="rect">
            <a:avLst/>
          </a:prstGeom>
          <a:effectLst>
            <a:outerShdw blurRad="50800" dist="50800" dir="5400000" algn="ctr" rotWithShape="0">
              <a:schemeClr val="bg1">
                <a:alpha val="0"/>
              </a:schemeClr>
            </a:outerShdw>
          </a:effectLst>
        </p:spPr>
      </p:pic>
      <p:sp>
        <p:nvSpPr>
          <p:cNvPr id="10" name="object 4"/>
          <p:cNvSpPr/>
          <p:nvPr/>
        </p:nvSpPr>
        <p:spPr>
          <a:xfrm>
            <a:off x="2926080" y="6075100"/>
            <a:ext cx="624840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pPr algn="ctr"/>
            <a:r>
              <a:rPr lang="en-US" sz="2400" b="1" dirty="0" err="1" smtClean="0">
                <a:solidFill>
                  <a:schemeClr val="bg1"/>
                </a:solidFill>
              </a:rPr>
              <a:t>Gynaecology</a:t>
            </a:r>
            <a:r>
              <a:rPr lang="en-US" sz="2400" b="1" dirty="0" smtClean="0">
                <a:solidFill>
                  <a:schemeClr val="bg1"/>
                </a:solidFill>
              </a:rPr>
              <a:t> by ten teacher 20</a:t>
            </a:r>
            <a:r>
              <a:rPr lang="en-US" sz="2400" b="1" baseline="30000" dirty="0" smtClean="0">
                <a:solidFill>
                  <a:schemeClr val="bg1"/>
                </a:solidFill>
              </a:rPr>
              <a:t>th</a:t>
            </a:r>
            <a:r>
              <a:rPr lang="en-US" sz="2400" b="1" dirty="0" smtClean="0">
                <a:solidFill>
                  <a:schemeClr val="bg1"/>
                </a:solidFill>
              </a:rPr>
              <a:t> ed. </a:t>
            </a:r>
            <a:endParaRPr lang="en-US" sz="2400" b="1" dirty="0">
              <a:solidFill>
                <a:schemeClr val="bg1"/>
              </a:solidFill>
            </a:endParaRPr>
          </a:p>
          <a:p>
            <a:pPr algn="ctr"/>
            <a:r>
              <a:rPr lang="en-US" sz="2400" b="1" dirty="0">
                <a:solidFill>
                  <a:schemeClr val="bg1"/>
                </a:solidFill>
              </a:rPr>
              <a:t>EDITION by Ten Teachers</a:t>
            </a:r>
            <a:endParaRPr sz="2400" b="1" dirty="0">
              <a:solidFill>
                <a:schemeClr val="bg1"/>
              </a:solidFill>
            </a:endParaRPr>
          </a:p>
        </p:txBody>
      </p:sp>
      <p:sp>
        <p:nvSpPr>
          <p:cNvPr id="11" name="Rectangle 10"/>
          <p:cNvSpPr/>
          <p:nvPr/>
        </p:nvSpPr>
        <p:spPr>
          <a:xfrm>
            <a:off x="2249733" y="1629239"/>
            <a:ext cx="7601094" cy="2477601"/>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a:solidFill>
                  <a:srgbClr val="000000"/>
                </a:solidFill>
                <a:latin typeface="Times New Roman" pitchFamily="18" charset="0"/>
                <a:cs typeface="Times New Roman" pitchFamily="18" charset="0"/>
              </a:rPr>
              <a:t>REPRODUCTIVE BLOCK </a:t>
            </a:r>
            <a:endParaRPr kumimoji="0" lang="en-US" sz="2800" b="1" i="0"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a:p>
            <a:pPr lvl="0" fontAlgn="base">
              <a:spcBef>
                <a:spcPct val="0"/>
              </a:spcBef>
              <a:spcAft>
                <a:spcPct val="0"/>
              </a:spcAft>
              <a:defRPr/>
            </a:pPr>
            <a:r>
              <a:rPr lang="en-US" sz="2000" b="1" kern="0" dirty="0">
                <a:solidFill>
                  <a:srgbClr val="000000"/>
                </a:solidFill>
              </a:rPr>
              <a:t>Lecture </a:t>
            </a:r>
          </a:p>
          <a:p>
            <a:pPr lvl="0" fontAlgn="base">
              <a:spcBef>
                <a:spcPct val="0"/>
              </a:spcBef>
              <a:spcAft>
                <a:spcPct val="0"/>
              </a:spcAft>
              <a:defRPr/>
            </a:pPr>
            <a:r>
              <a:rPr lang="en-US" sz="2000" b="1" kern="0" dirty="0">
                <a:solidFill>
                  <a:srgbClr val="000000"/>
                </a:solidFill>
              </a:rPr>
              <a:t>Duration : </a:t>
            </a:r>
            <a:r>
              <a:rPr lang="en-US" sz="2000" b="1" kern="0" dirty="0" smtClean="0">
                <a:solidFill>
                  <a:srgbClr val="000000"/>
                </a:solidFill>
              </a:rPr>
              <a:t>60 minutes</a:t>
            </a:r>
            <a:endParaRPr lang="en-US" sz="2000" b="1" kern="0" dirty="0">
              <a:solidFill>
                <a:srgbClr val="000000"/>
              </a:solidFill>
            </a:endParaRPr>
          </a:p>
          <a:p>
            <a:pPr algn="ctr" eaLnBrk="0" hangingPunct="0"/>
            <a:r>
              <a:rPr lang="en-US" sz="3200" b="1" dirty="0"/>
              <a:t>PUBERTY—Normal and Abnormal</a:t>
            </a:r>
            <a:endParaRPr lang="en-US" sz="3200" dirty="0"/>
          </a:p>
          <a:p>
            <a:pPr lvl="0" algn="ctr" fontAlgn="base">
              <a:spcBef>
                <a:spcPct val="0"/>
              </a:spcBef>
              <a:spcAft>
                <a:spcPct val="0"/>
              </a:spcAft>
              <a:defRPr/>
            </a:pPr>
            <a:endParaRPr lang="en-US" sz="100" dirty="0" smtClean="0"/>
          </a:p>
          <a:p>
            <a:pPr lvl="0" algn="ctr" fontAlgn="base">
              <a:spcBef>
                <a:spcPct val="0"/>
              </a:spcBef>
              <a:spcAft>
                <a:spcPct val="0"/>
              </a:spcAft>
              <a:defRPr/>
            </a:pPr>
            <a:r>
              <a:rPr lang="en-US" b="1" i="1" dirty="0" smtClean="0">
                <a:solidFill>
                  <a:srgbClr val="FF0000"/>
                </a:solidFill>
                <a:latin typeface="Times New Roman" pitchFamily="18" charset="0"/>
                <a:cs typeface="Times New Roman" pitchFamily="18" charset="0"/>
              </a:rPr>
              <a:t>Presented by </a:t>
            </a:r>
          </a:p>
          <a:p>
            <a:pPr lvl="0" fontAlgn="base">
              <a:spcBef>
                <a:spcPct val="0"/>
              </a:spcBef>
              <a:spcAft>
                <a:spcPct val="0"/>
              </a:spcAft>
              <a:defRPr/>
            </a:pPr>
            <a:r>
              <a:rPr lang="en-US" b="1" i="1" dirty="0">
                <a:solidFill>
                  <a:srgbClr val="FF0000"/>
                </a:solidFill>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                          Dr. ABD ALKAREEM  HUSSEIN  SUBBER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0000"/>
              </a:solidFill>
              <a:effectLst/>
              <a:uLnTx/>
              <a:uFillTx/>
            </a:endParaRPr>
          </a:p>
        </p:txBody>
      </p:sp>
      <p:sp>
        <p:nvSpPr>
          <p:cNvPr id="12" name="Rectangle 11"/>
          <p:cNvSpPr/>
          <p:nvPr/>
        </p:nvSpPr>
        <p:spPr>
          <a:xfrm>
            <a:off x="2360741" y="4188360"/>
            <a:ext cx="8086808" cy="1938992"/>
          </a:xfrm>
          <a:prstGeom prst="rect">
            <a:avLst/>
          </a:prstGeom>
        </p:spPr>
        <p:txBody>
          <a:bodyPr wrap="square">
            <a:spAutoFit/>
          </a:bodyPr>
          <a:lstStyle/>
          <a:p>
            <a:pPr algn="l" fontAlgn="base">
              <a:spcBef>
                <a:spcPct val="0"/>
              </a:spcBef>
              <a:spcAft>
                <a:spcPct val="0"/>
              </a:spcAft>
            </a:pPr>
            <a:r>
              <a:rPr lang="en-US" sz="2400" b="1" dirty="0">
                <a:solidFill>
                  <a:srgbClr val="000000"/>
                </a:solidFill>
                <a:cs typeface="+mj-cs"/>
              </a:rPr>
              <a:t>Block </a:t>
            </a:r>
            <a:r>
              <a:rPr lang="en-US" sz="2400" b="1" dirty="0" smtClean="0">
                <a:solidFill>
                  <a:srgbClr val="000000"/>
                </a:solidFill>
                <a:cs typeface="+mj-cs"/>
              </a:rPr>
              <a:t>staff</a:t>
            </a:r>
            <a:r>
              <a:rPr lang="en-US" sz="2400" b="1" dirty="0">
                <a:solidFill>
                  <a:srgbClr val="000000"/>
                </a:solidFill>
                <a:cs typeface="+mj-cs"/>
              </a:rPr>
              <a:t>:</a:t>
            </a:r>
          </a:p>
          <a:p>
            <a:pPr fontAlgn="base">
              <a:spcBef>
                <a:spcPct val="0"/>
              </a:spcBef>
              <a:spcAft>
                <a:spcPct val="0"/>
              </a:spcAft>
            </a:pPr>
            <a:r>
              <a:rPr lang="en-US" sz="2400" dirty="0">
                <a:solidFill>
                  <a:srgbClr val="FF0000"/>
                </a:solidFill>
                <a:cs typeface="+mj-cs"/>
              </a:rPr>
              <a:t>Dr.Raya Muslim Al Hassan </a:t>
            </a:r>
            <a:r>
              <a:rPr lang="en-US" sz="2400" dirty="0" smtClean="0">
                <a:solidFill>
                  <a:srgbClr val="FF0000"/>
                </a:solidFill>
                <a:cs typeface="+mj-cs"/>
              </a:rPr>
              <a:t>( block</a:t>
            </a:r>
            <a:r>
              <a:rPr lang="en-US" sz="2400" dirty="0" smtClean="0">
                <a:solidFill>
                  <a:srgbClr val="FF0000"/>
                </a:solidFill>
                <a:cs typeface="+mj-cs"/>
              </a:rPr>
              <a:t> </a:t>
            </a:r>
            <a:r>
              <a:rPr lang="en-US" sz="2400" dirty="0">
                <a:solidFill>
                  <a:srgbClr val="FF0000"/>
                </a:solidFill>
                <a:cs typeface="+mj-cs"/>
              </a:rPr>
              <a:t>leader)          </a:t>
            </a:r>
            <a:endParaRPr lang="en-US" sz="2400" dirty="0">
              <a:solidFill>
                <a:srgbClr val="000000"/>
              </a:solidFill>
              <a:cs typeface="+mj-cs"/>
            </a:endParaRPr>
          </a:p>
          <a:p>
            <a:pPr fontAlgn="base">
              <a:spcBef>
                <a:spcPct val="0"/>
              </a:spcBef>
              <a:spcAft>
                <a:spcPct val="0"/>
              </a:spcAft>
            </a:pPr>
            <a:r>
              <a:rPr lang="en-US" sz="2400" dirty="0" err="1">
                <a:solidFill>
                  <a:srgbClr val="000000"/>
                </a:solidFill>
              </a:rPr>
              <a:t>Dr.Marwa</a:t>
            </a:r>
            <a:r>
              <a:rPr lang="en-US" sz="2400" dirty="0">
                <a:solidFill>
                  <a:srgbClr val="000000"/>
                </a:solidFill>
              </a:rPr>
              <a:t> </a:t>
            </a:r>
            <a:r>
              <a:rPr lang="en-US" sz="2400" dirty="0" err="1">
                <a:solidFill>
                  <a:srgbClr val="000000"/>
                </a:solidFill>
              </a:rPr>
              <a:t>Sadik</a:t>
            </a:r>
            <a:r>
              <a:rPr lang="en-US" sz="2400" dirty="0">
                <a:solidFill>
                  <a:srgbClr val="000000"/>
                </a:solidFill>
              </a:rPr>
              <a:t>  </a:t>
            </a:r>
            <a:r>
              <a:rPr lang="en-US" sz="2400">
                <a:solidFill>
                  <a:srgbClr val="000000"/>
                </a:solidFill>
                <a:cs typeface="+mj-cs"/>
              </a:rPr>
              <a:t>(</a:t>
            </a:r>
            <a:r>
              <a:rPr lang="en-US" sz="2400" smtClean="0">
                <a:solidFill>
                  <a:srgbClr val="000000"/>
                </a:solidFill>
                <a:cs typeface="+mj-cs"/>
              </a:rPr>
              <a:t>co leader</a:t>
            </a:r>
            <a:r>
              <a:rPr lang="en-US" sz="2400" dirty="0">
                <a:solidFill>
                  <a:srgbClr val="000000"/>
                </a:solidFill>
                <a:cs typeface="+mj-cs"/>
              </a:rPr>
              <a:t>)                                             </a:t>
            </a:r>
          </a:p>
          <a:p>
            <a:pPr fontAlgn="base">
              <a:spcBef>
                <a:spcPct val="0"/>
              </a:spcBef>
              <a:spcAft>
                <a:spcPct val="0"/>
              </a:spcAft>
            </a:pPr>
            <a:r>
              <a:rPr lang="en-US" sz="2400" dirty="0">
                <a:solidFill>
                  <a:srgbClr val="000000"/>
                </a:solidFill>
              </a:rPr>
              <a:t>Dr. </a:t>
            </a:r>
            <a:r>
              <a:rPr lang="en-US" sz="2400" dirty="0" err="1" smtClean="0">
                <a:solidFill>
                  <a:srgbClr val="000000"/>
                </a:solidFill>
              </a:rPr>
              <a:t>Abdal</a:t>
            </a:r>
            <a:r>
              <a:rPr lang="en-US" sz="2400" dirty="0" smtClean="0">
                <a:solidFill>
                  <a:srgbClr val="000000"/>
                </a:solidFill>
              </a:rPr>
              <a:t> </a:t>
            </a:r>
            <a:r>
              <a:rPr lang="en-US" sz="2400" dirty="0" err="1">
                <a:solidFill>
                  <a:srgbClr val="000000"/>
                </a:solidFill>
              </a:rPr>
              <a:t>kareem</a:t>
            </a:r>
            <a:r>
              <a:rPr lang="en-US" sz="2400" dirty="0">
                <a:solidFill>
                  <a:srgbClr val="000000"/>
                </a:solidFill>
              </a:rPr>
              <a:t> Hussain </a:t>
            </a:r>
            <a:r>
              <a:rPr lang="en-US" sz="2400" dirty="0" err="1">
                <a:solidFill>
                  <a:srgbClr val="000000"/>
                </a:solidFill>
              </a:rPr>
              <a:t>Subber</a:t>
            </a:r>
            <a:r>
              <a:rPr lang="en-US" sz="2400" dirty="0">
                <a:solidFill>
                  <a:srgbClr val="000000"/>
                </a:solidFill>
              </a:rPr>
              <a:t> </a:t>
            </a:r>
          </a:p>
          <a:p>
            <a:pPr fontAlgn="base">
              <a:spcBef>
                <a:spcPct val="0"/>
              </a:spcBef>
              <a:spcAft>
                <a:spcPct val="0"/>
              </a:spcAft>
            </a:pPr>
            <a:r>
              <a:rPr lang="en-US" sz="2400" dirty="0" err="1">
                <a:solidFill>
                  <a:srgbClr val="000000"/>
                </a:solidFill>
              </a:rPr>
              <a:t>Dr.Alaa</a:t>
            </a:r>
            <a:r>
              <a:rPr lang="en-US" sz="2400" dirty="0">
                <a:solidFill>
                  <a:srgbClr val="000000"/>
                </a:solidFill>
              </a:rPr>
              <a:t> </a:t>
            </a:r>
            <a:r>
              <a:rPr lang="en-US" sz="2400" dirty="0" err="1">
                <a:solidFill>
                  <a:srgbClr val="000000"/>
                </a:solidFill>
              </a:rPr>
              <a:t>Hufdhi</a:t>
            </a:r>
            <a:endParaRPr lang="en-US" sz="2400" dirty="0">
              <a:solidFill>
                <a:srgbClr val="000000"/>
              </a:solidFill>
            </a:endParaRPr>
          </a:p>
        </p:txBody>
      </p:sp>
      <p:sp>
        <p:nvSpPr>
          <p:cNvPr id="13" name="Rectangle 12"/>
          <p:cNvSpPr/>
          <p:nvPr/>
        </p:nvSpPr>
        <p:spPr>
          <a:xfrm>
            <a:off x="2949172" y="779636"/>
            <a:ext cx="6407661"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rPr>
              <a:t>Academic year 2021-2022</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000000"/>
                </a:solidFill>
              </a:rPr>
              <a:t>5</a:t>
            </a:r>
            <a:r>
              <a:rPr lang="en-US" sz="2800" b="1" kern="0" baseline="30000" dirty="0">
                <a:solidFill>
                  <a:srgbClr val="000000"/>
                </a:solidFill>
              </a:rPr>
              <a:t>th</a:t>
            </a:r>
            <a:r>
              <a:rPr lang="en-US" sz="2800" b="1" kern="0" dirty="0">
                <a:solidFill>
                  <a:srgbClr val="000000"/>
                </a:solidFill>
              </a:rPr>
              <a:t> year </a:t>
            </a:r>
            <a:endParaRPr kumimoji="0" lang="en-US" sz="28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58277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rPr>
              <a:t>University of</a:t>
            </a:r>
            <a:r>
              <a:rPr sz="2000" spc="-25" dirty="0">
                <a:solidFill>
                  <a:srgbClr val="001F5F"/>
                </a:solidFill>
                <a:latin typeface="Britannic Bold"/>
              </a:rPr>
              <a:t> </a:t>
            </a:r>
            <a:r>
              <a:rPr sz="2000" spc="-5" dirty="0">
                <a:solidFill>
                  <a:srgbClr val="001F5F"/>
                </a:solidFill>
                <a:latin typeface="Britannic Bold"/>
              </a:rPr>
              <a:t>Basrah</a:t>
            </a:r>
            <a:endParaRPr sz="2000" dirty="0">
              <a:latin typeface="Britannic Bold"/>
            </a:endParaRPr>
          </a:p>
          <a:p>
            <a:pPr algn="ctr">
              <a:lnSpc>
                <a:spcPts val="1850"/>
              </a:lnSpc>
            </a:pPr>
            <a:r>
              <a:rPr sz="2000" spc="-5" dirty="0">
                <a:solidFill>
                  <a:srgbClr val="001F5F"/>
                </a:solidFill>
                <a:latin typeface="Britannic Bold"/>
              </a:rPr>
              <a:t>Al-Zahraa </a:t>
            </a:r>
            <a:r>
              <a:rPr sz="2000" dirty="0">
                <a:solidFill>
                  <a:srgbClr val="001F5F"/>
                </a:solidFill>
                <a:latin typeface="Britannic Bold"/>
              </a:rPr>
              <a:t>Medical</a:t>
            </a:r>
            <a:r>
              <a:rPr sz="2000" spc="-70" dirty="0">
                <a:solidFill>
                  <a:srgbClr val="001F5F"/>
                </a:solidFill>
                <a:latin typeface="Britannic Bold"/>
              </a:rPr>
              <a:t> </a:t>
            </a:r>
            <a:r>
              <a:rPr sz="2000" spc="-5" dirty="0">
                <a:solidFill>
                  <a:srgbClr val="001F5F"/>
                </a:solidFill>
                <a:latin typeface="Britannic Bold"/>
              </a:rPr>
              <a:t>College</a:t>
            </a:r>
            <a:endParaRPr sz="2000" dirty="0">
              <a:latin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rPr>
              <a:t>Ministry of </a:t>
            </a:r>
            <a:r>
              <a:rPr sz="2000" dirty="0">
                <a:solidFill>
                  <a:srgbClr val="001F5F"/>
                </a:solidFill>
                <a:latin typeface="Britannic Bold"/>
              </a:rPr>
              <a:t>higher</a:t>
            </a:r>
            <a:r>
              <a:rPr sz="2000" spc="-55" dirty="0">
                <a:solidFill>
                  <a:srgbClr val="001F5F"/>
                </a:solidFill>
                <a:latin typeface="Britannic Bold"/>
              </a:rPr>
              <a:t> </a:t>
            </a:r>
            <a:r>
              <a:rPr sz="2000" spc="-5" dirty="0">
                <a:solidFill>
                  <a:srgbClr val="001F5F"/>
                </a:solidFill>
                <a:latin typeface="Britannic Bold"/>
              </a:rPr>
              <a:t>Education  </a:t>
            </a:r>
            <a:r>
              <a:rPr sz="2000" spc="-10" dirty="0">
                <a:solidFill>
                  <a:srgbClr val="001F5F"/>
                </a:solidFill>
                <a:latin typeface="Britannic Bold"/>
              </a:rPr>
              <a:t>and </a:t>
            </a:r>
            <a:r>
              <a:rPr sz="2000" spc="-5" dirty="0">
                <a:solidFill>
                  <a:srgbClr val="001F5F"/>
                </a:solidFill>
                <a:latin typeface="Britannic Bold"/>
              </a:rPr>
              <a:t>Scientific</a:t>
            </a:r>
            <a:r>
              <a:rPr sz="2000" spc="-15" dirty="0">
                <a:solidFill>
                  <a:srgbClr val="001F5F"/>
                </a:solidFill>
                <a:latin typeface="Britannic Bold"/>
              </a:rPr>
              <a:t> </a:t>
            </a:r>
            <a:r>
              <a:rPr sz="2000" spc="-5" dirty="0">
                <a:solidFill>
                  <a:srgbClr val="001F5F"/>
                </a:solidFill>
                <a:latin typeface="Britannic Bold"/>
              </a:rPr>
              <a:t>Research</a:t>
            </a:r>
            <a:endParaRPr sz="2000" dirty="0">
              <a:latin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876072" y="749965"/>
            <a:ext cx="1231245" cy="1151120"/>
          </a:xfrm>
          <a:prstGeom prst="rect">
            <a:avLst/>
          </a:prstGeom>
          <a:effectLst>
            <a:outerShdw blurRad="50800" dist="50800" dir="5400000" algn="ctr" rotWithShape="0">
              <a:schemeClr val="bg1">
                <a:alpha val="0"/>
              </a:schemeClr>
            </a:outerShdw>
          </a:effectLst>
        </p:spPr>
      </p:pic>
      <p:sp>
        <p:nvSpPr>
          <p:cNvPr id="12" name="مستطيل 11"/>
          <p:cNvSpPr/>
          <p:nvPr/>
        </p:nvSpPr>
        <p:spPr>
          <a:xfrm>
            <a:off x="121509" y="1120567"/>
            <a:ext cx="2685543" cy="523220"/>
          </a:xfrm>
          <a:prstGeom prst="rect">
            <a:avLst/>
          </a:prstGeom>
        </p:spPr>
        <p:txBody>
          <a:bodyPr wrap="none">
            <a:spAutoFit/>
          </a:bodyPr>
          <a:lstStyle/>
          <a:p>
            <a:r>
              <a:rPr lang="en-US" sz="2800" dirty="0"/>
              <a:t>Delayed puberty:</a:t>
            </a:r>
            <a:endParaRPr lang="ar-IQ" sz="2800" dirty="0"/>
          </a:p>
        </p:txBody>
      </p:sp>
      <p:sp>
        <p:nvSpPr>
          <p:cNvPr id="13" name="مستطيل 12"/>
          <p:cNvSpPr/>
          <p:nvPr/>
        </p:nvSpPr>
        <p:spPr>
          <a:xfrm>
            <a:off x="2871017" y="1217731"/>
            <a:ext cx="7605394" cy="830997"/>
          </a:xfrm>
          <a:prstGeom prst="rect">
            <a:avLst/>
          </a:prstGeom>
        </p:spPr>
        <p:txBody>
          <a:bodyPr wrap="square">
            <a:spAutoFit/>
          </a:bodyPr>
          <a:lstStyle/>
          <a:p>
            <a:r>
              <a:rPr lang="en-US" sz="2400" dirty="0"/>
              <a:t>Delayed puberty is defined as no signs of secondary sexual characteristics by the age of 14 years </a:t>
            </a:r>
            <a:endParaRPr lang="ar-IQ" sz="2400" dirty="0"/>
          </a:p>
        </p:txBody>
      </p:sp>
      <p:sp>
        <p:nvSpPr>
          <p:cNvPr id="14" name="مستطيل 13"/>
          <p:cNvSpPr/>
          <p:nvPr/>
        </p:nvSpPr>
        <p:spPr>
          <a:xfrm>
            <a:off x="433825" y="2093958"/>
            <a:ext cx="1051891" cy="461665"/>
          </a:xfrm>
          <a:prstGeom prst="rect">
            <a:avLst/>
          </a:prstGeom>
        </p:spPr>
        <p:txBody>
          <a:bodyPr wrap="none">
            <a:spAutoFit/>
          </a:bodyPr>
          <a:lstStyle/>
          <a:p>
            <a:r>
              <a:rPr lang="en-US" sz="2400" dirty="0">
                <a:solidFill>
                  <a:srgbClr val="7030A0"/>
                </a:solidFill>
              </a:rPr>
              <a:t>Causes</a:t>
            </a:r>
            <a:endParaRPr lang="ar-IQ" sz="2400" dirty="0">
              <a:solidFill>
                <a:srgbClr val="7030A0"/>
              </a:solidFill>
            </a:endParaRPr>
          </a:p>
        </p:txBody>
      </p:sp>
      <p:sp>
        <p:nvSpPr>
          <p:cNvPr id="15" name="مستطيل 14"/>
          <p:cNvSpPr/>
          <p:nvPr/>
        </p:nvSpPr>
        <p:spPr>
          <a:xfrm>
            <a:off x="1633200" y="2093958"/>
            <a:ext cx="10106515" cy="1569660"/>
          </a:xfrm>
          <a:prstGeom prst="rect">
            <a:avLst/>
          </a:prstGeom>
        </p:spPr>
        <p:txBody>
          <a:bodyPr wrap="square">
            <a:spAutoFit/>
          </a:bodyPr>
          <a:lstStyle/>
          <a:p>
            <a:r>
              <a:rPr lang="en-US" sz="2400" dirty="0" smtClean="0"/>
              <a:t>1-Hypogonadotrophic </a:t>
            </a:r>
            <a:r>
              <a:rPr lang="en-US" sz="2400" dirty="0" err="1"/>
              <a:t>hypogonadism</a:t>
            </a:r>
            <a:r>
              <a:rPr lang="en-US" sz="2400" dirty="0"/>
              <a:t> : May be  constitutional, but other causes must be excluded: these include </a:t>
            </a:r>
            <a:r>
              <a:rPr lang="en-US" sz="2400" dirty="0" smtClean="0"/>
              <a:t>anorexia nervosa</a:t>
            </a:r>
            <a:r>
              <a:rPr lang="en-US" sz="2400" dirty="0"/>
              <a:t>, malnutrition , excessive exercise and chronic illness, such as diabetes or renal failure. Rarer causes include a pituitary tumour, surgery, or radiation and </a:t>
            </a:r>
            <a:r>
              <a:rPr lang="en-US" sz="2400" dirty="0" err="1"/>
              <a:t>Kalmans</a:t>
            </a:r>
            <a:r>
              <a:rPr lang="en-US" sz="2400" dirty="0"/>
              <a:t> syndrome.</a:t>
            </a:r>
          </a:p>
        </p:txBody>
      </p:sp>
      <p:sp>
        <p:nvSpPr>
          <p:cNvPr id="16" name="مستطيل 15"/>
          <p:cNvSpPr/>
          <p:nvPr/>
        </p:nvSpPr>
        <p:spPr>
          <a:xfrm>
            <a:off x="1742182" y="3784295"/>
            <a:ext cx="1439818" cy="461665"/>
          </a:xfrm>
          <a:prstGeom prst="rect">
            <a:avLst/>
          </a:prstGeom>
        </p:spPr>
        <p:txBody>
          <a:bodyPr wrap="none">
            <a:spAutoFit/>
          </a:bodyPr>
          <a:lstStyle/>
          <a:p>
            <a:r>
              <a:rPr lang="en-US" sz="2400" dirty="0">
                <a:solidFill>
                  <a:srgbClr val="7030A0"/>
                </a:solidFill>
              </a:rPr>
              <a:t>Diagnosis </a:t>
            </a:r>
            <a:endParaRPr lang="ar-IQ" sz="2400" dirty="0">
              <a:solidFill>
                <a:srgbClr val="7030A0"/>
              </a:solidFill>
            </a:endParaRPr>
          </a:p>
        </p:txBody>
      </p:sp>
      <p:sp>
        <p:nvSpPr>
          <p:cNvPr id="17" name="مستطيل 16"/>
          <p:cNvSpPr/>
          <p:nvPr/>
        </p:nvSpPr>
        <p:spPr>
          <a:xfrm>
            <a:off x="3026235" y="3893297"/>
            <a:ext cx="8307969" cy="830997"/>
          </a:xfrm>
          <a:prstGeom prst="rect">
            <a:avLst/>
          </a:prstGeom>
        </p:spPr>
        <p:txBody>
          <a:bodyPr wrap="square">
            <a:spAutoFit/>
          </a:bodyPr>
          <a:lstStyle/>
          <a:p>
            <a:r>
              <a:rPr lang="en-US" sz="2400" dirty="0"/>
              <a:t>low levels of FSH and LH and oestradiol level, pelvic ultrasound ( very small or infantile uterus</a:t>
            </a:r>
            <a:endParaRPr lang="ar-IQ" sz="2400" dirty="0"/>
          </a:p>
        </p:txBody>
      </p:sp>
      <p:sp>
        <p:nvSpPr>
          <p:cNvPr id="18" name="مستطيل 17"/>
          <p:cNvSpPr/>
          <p:nvPr/>
        </p:nvSpPr>
        <p:spPr>
          <a:xfrm>
            <a:off x="1765611" y="4734452"/>
            <a:ext cx="1481431" cy="461665"/>
          </a:xfrm>
          <a:prstGeom prst="rect">
            <a:avLst/>
          </a:prstGeom>
        </p:spPr>
        <p:txBody>
          <a:bodyPr wrap="none">
            <a:spAutoFit/>
          </a:bodyPr>
          <a:lstStyle/>
          <a:p>
            <a:r>
              <a:rPr lang="en-US" sz="2400" dirty="0">
                <a:solidFill>
                  <a:srgbClr val="7030A0"/>
                </a:solidFill>
              </a:rPr>
              <a:t>Treatment</a:t>
            </a:r>
            <a:endParaRPr lang="ar-IQ" sz="2400" dirty="0">
              <a:solidFill>
                <a:srgbClr val="7030A0"/>
              </a:solidFill>
            </a:endParaRPr>
          </a:p>
        </p:txBody>
      </p:sp>
      <p:sp>
        <p:nvSpPr>
          <p:cNvPr id="19" name="مستطيل 18"/>
          <p:cNvSpPr/>
          <p:nvPr/>
        </p:nvSpPr>
        <p:spPr>
          <a:xfrm>
            <a:off x="3365029" y="4743437"/>
            <a:ext cx="8374686" cy="1200329"/>
          </a:xfrm>
          <a:prstGeom prst="rect">
            <a:avLst/>
          </a:prstGeom>
        </p:spPr>
        <p:txBody>
          <a:bodyPr wrap="square">
            <a:spAutoFit/>
          </a:bodyPr>
          <a:lstStyle/>
          <a:p>
            <a:r>
              <a:rPr lang="en-US" sz="2400" dirty="0"/>
              <a:t>treated with cyclic oestrogen</a:t>
            </a:r>
            <a:r>
              <a:rPr lang="en-US" sz="2400" dirty="0" smtClean="0"/>
              <a:t>. Unopposed </a:t>
            </a:r>
            <a:r>
              <a:rPr lang="en-US" sz="2400" dirty="0"/>
              <a:t>oestrogen 0.625  mg (conjugated oestrogen) daily for 6 months , then combined </a:t>
            </a:r>
            <a:r>
              <a:rPr lang="en-US" sz="2400" dirty="0" smtClean="0"/>
              <a:t>oestrogen and </a:t>
            </a:r>
            <a:r>
              <a:rPr lang="en-US" sz="2400" dirty="0"/>
              <a:t>progestin in sequential regimen </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3" y="3405714"/>
            <a:ext cx="1853928" cy="320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366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2" y="704530"/>
            <a:ext cx="28892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583" y="770537"/>
            <a:ext cx="1238250" cy="39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905056" y="1092182"/>
            <a:ext cx="4913653" cy="461665"/>
          </a:xfrm>
          <a:prstGeom prst="rect">
            <a:avLst/>
          </a:prstGeom>
        </p:spPr>
        <p:txBody>
          <a:bodyPr wrap="none">
            <a:spAutoFit/>
          </a:bodyPr>
          <a:lstStyle/>
          <a:p>
            <a:r>
              <a:rPr lang="en-US" sz="2400" dirty="0" smtClean="0"/>
              <a:t>2-Hypergonadotrophic </a:t>
            </a:r>
            <a:r>
              <a:rPr lang="en-US" sz="2400" dirty="0" err="1"/>
              <a:t>hypogonadism</a:t>
            </a:r>
            <a:endParaRPr lang="ar-IQ" sz="2400" dirty="0"/>
          </a:p>
        </p:txBody>
      </p:sp>
      <p:sp>
        <p:nvSpPr>
          <p:cNvPr id="3" name="مستطيل 2"/>
          <p:cNvSpPr/>
          <p:nvPr/>
        </p:nvSpPr>
        <p:spPr>
          <a:xfrm>
            <a:off x="6074959" y="1222997"/>
            <a:ext cx="3365345" cy="461665"/>
          </a:xfrm>
          <a:prstGeom prst="rect">
            <a:avLst/>
          </a:prstGeom>
        </p:spPr>
        <p:txBody>
          <a:bodyPr wrap="none">
            <a:spAutoFit/>
          </a:bodyPr>
          <a:lstStyle/>
          <a:p>
            <a:r>
              <a:rPr lang="en-US" sz="2400" dirty="0"/>
              <a:t>It is due to ovarian failure</a:t>
            </a:r>
            <a:endParaRPr lang="ar-IQ" sz="2400" dirty="0"/>
          </a:p>
        </p:txBody>
      </p:sp>
      <p:sp>
        <p:nvSpPr>
          <p:cNvPr id="10" name="مستطيل 9"/>
          <p:cNvSpPr/>
          <p:nvPr/>
        </p:nvSpPr>
        <p:spPr>
          <a:xfrm>
            <a:off x="9356834" y="1323014"/>
            <a:ext cx="1531317" cy="461665"/>
          </a:xfrm>
          <a:prstGeom prst="rect">
            <a:avLst/>
          </a:prstGeom>
        </p:spPr>
        <p:txBody>
          <a:bodyPr wrap="none">
            <a:spAutoFit/>
          </a:bodyPr>
          <a:lstStyle/>
          <a:p>
            <a:r>
              <a:rPr lang="en-US" sz="2400" dirty="0"/>
              <a:t>Caused by </a:t>
            </a:r>
            <a:endParaRPr lang="ar-IQ" sz="2400" dirty="0"/>
          </a:p>
        </p:txBody>
      </p:sp>
      <p:sp>
        <p:nvSpPr>
          <p:cNvPr id="11" name="مستطيل 10"/>
          <p:cNvSpPr/>
          <p:nvPr/>
        </p:nvSpPr>
        <p:spPr>
          <a:xfrm>
            <a:off x="2676890" y="1652070"/>
            <a:ext cx="8913726" cy="1569660"/>
          </a:xfrm>
          <a:prstGeom prst="rect">
            <a:avLst/>
          </a:prstGeom>
        </p:spPr>
        <p:txBody>
          <a:bodyPr wrap="square">
            <a:spAutoFit/>
          </a:bodyPr>
          <a:lstStyle/>
          <a:p>
            <a:r>
              <a:rPr lang="en-US" sz="2400" dirty="0" smtClean="0">
                <a:solidFill>
                  <a:srgbClr val="7030A0"/>
                </a:solidFill>
              </a:rPr>
              <a:t>• Turner </a:t>
            </a:r>
            <a:r>
              <a:rPr lang="en-US" sz="2400" dirty="0">
                <a:solidFill>
                  <a:srgbClr val="7030A0"/>
                </a:solidFill>
              </a:rPr>
              <a:t>syndrome </a:t>
            </a:r>
            <a:r>
              <a:rPr lang="en-US" sz="2400" dirty="0"/>
              <a:t>(45 XO) Short stature, facial </a:t>
            </a:r>
            <a:r>
              <a:rPr lang="en-US" sz="2400" dirty="0" err="1"/>
              <a:t>dysmorphism</a:t>
            </a:r>
            <a:r>
              <a:rPr lang="en-US" sz="2400" dirty="0"/>
              <a:t>, webbed neck, brachydactyly, heart defects; in cases of </a:t>
            </a:r>
            <a:r>
              <a:rPr lang="en-US" sz="2400" dirty="0" err="1"/>
              <a:t>mosaicism</a:t>
            </a:r>
            <a:r>
              <a:rPr lang="en-US" sz="2400" dirty="0"/>
              <a:t>, short stature may be the only sign; 45,X or related karyotype. </a:t>
            </a:r>
            <a:r>
              <a:rPr lang="en-US" sz="2400" dirty="0" smtClean="0"/>
              <a:t>Diagnosis :</a:t>
            </a:r>
            <a:r>
              <a:rPr lang="en-US" sz="2400" dirty="0" err="1" smtClean="0"/>
              <a:t>strak</a:t>
            </a:r>
            <a:r>
              <a:rPr lang="en-US" sz="2400" dirty="0" smtClean="0"/>
              <a:t> ovaries, absent or infantile uterus  </a:t>
            </a:r>
            <a:r>
              <a:rPr lang="en-US" sz="2400" dirty="0"/>
              <a:t>high FSH, LH low S oestradiol </a:t>
            </a:r>
            <a:endParaRPr lang="ar-IQ" sz="2400"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2" y="1522500"/>
            <a:ext cx="2492717"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2711670" y="3221730"/>
            <a:ext cx="3392724" cy="461665"/>
          </a:xfrm>
          <a:prstGeom prst="rect">
            <a:avLst/>
          </a:prstGeom>
        </p:spPr>
        <p:txBody>
          <a:bodyPr wrap="none">
            <a:spAutoFit/>
          </a:bodyPr>
          <a:lstStyle/>
          <a:p>
            <a:pPr marL="342900" indent="-342900">
              <a:buFont typeface="Arial" pitchFamily="34" charset="0"/>
              <a:buChar char="•"/>
            </a:pPr>
            <a:r>
              <a:rPr lang="en-US" sz="2400" dirty="0" smtClean="0">
                <a:solidFill>
                  <a:srgbClr val="7030A0"/>
                </a:solidFill>
              </a:rPr>
              <a:t>XX </a:t>
            </a:r>
            <a:r>
              <a:rPr lang="en-US" sz="2400" dirty="0">
                <a:solidFill>
                  <a:srgbClr val="7030A0"/>
                </a:solidFill>
              </a:rPr>
              <a:t>gonadal </a:t>
            </a:r>
            <a:r>
              <a:rPr lang="en-US" sz="2400" dirty="0" err="1">
                <a:solidFill>
                  <a:srgbClr val="7030A0"/>
                </a:solidFill>
              </a:rPr>
              <a:t>dysgenesis</a:t>
            </a:r>
            <a:r>
              <a:rPr lang="en-US" sz="2400" dirty="0">
                <a:solidFill>
                  <a:srgbClr val="7030A0"/>
                </a:solidFill>
              </a:rPr>
              <a:t> </a:t>
            </a:r>
            <a:endParaRPr lang="ar-IQ" sz="2400" dirty="0">
              <a:solidFill>
                <a:srgbClr val="7030A0"/>
              </a:solidFill>
            </a:endParaRPr>
          </a:p>
        </p:txBody>
      </p:sp>
      <p:sp>
        <p:nvSpPr>
          <p:cNvPr id="13" name="مستطيل 12"/>
          <p:cNvSpPr/>
          <p:nvPr/>
        </p:nvSpPr>
        <p:spPr>
          <a:xfrm>
            <a:off x="3058044" y="3653898"/>
            <a:ext cx="9090797" cy="1569660"/>
          </a:xfrm>
          <a:prstGeom prst="rect">
            <a:avLst/>
          </a:prstGeom>
        </p:spPr>
        <p:txBody>
          <a:bodyPr wrap="square">
            <a:spAutoFit/>
          </a:bodyPr>
          <a:lstStyle/>
          <a:p>
            <a:r>
              <a:rPr lang="en-US" sz="2400" dirty="0"/>
              <a:t>(It  is a type of female </a:t>
            </a:r>
            <a:r>
              <a:rPr lang="en-US" sz="2400" dirty="0" err="1"/>
              <a:t>hypogonadism</a:t>
            </a:r>
            <a:r>
              <a:rPr lang="en-US" sz="2400" dirty="0"/>
              <a:t> in which no functional ovaries are present to induce puberty in an otherwise normal girl whose karyotype is found to be 46,XX. With nonfunctional streak ovaries, she is low in estrogen levels (</a:t>
            </a:r>
            <a:r>
              <a:rPr lang="en-US" sz="2400" dirty="0" err="1"/>
              <a:t>hypoestrogenic</a:t>
            </a:r>
            <a:r>
              <a:rPr lang="en-US" sz="2400" dirty="0"/>
              <a:t>) and has high levels of FSH and LH. </a:t>
            </a:r>
            <a:endParaRPr lang="ar-IQ" sz="2400" dirty="0"/>
          </a:p>
        </p:txBody>
      </p:sp>
      <p:sp>
        <p:nvSpPr>
          <p:cNvPr id="14" name="مستطيل 13"/>
          <p:cNvSpPr/>
          <p:nvPr/>
        </p:nvSpPr>
        <p:spPr>
          <a:xfrm>
            <a:off x="1782655" y="5318630"/>
            <a:ext cx="3791807" cy="461665"/>
          </a:xfrm>
          <a:prstGeom prst="rect">
            <a:avLst/>
          </a:prstGeom>
        </p:spPr>
        <p:txBody>
          <a:bodyPr wrap="none">
            <a:spAutoFit/>
          </a:bodyPr>
          <a:lstStyle/>
          <a:p>
            <a:pPr marL="342900" indent="-342900">
              <a:buFont typeface="Arial" pitchFamily="34" charset="0"/>
              <a:buChar char="•"/>
            </a:pPr>
            <a:r>
              <a:rPr lang="en-US" sz="2400" dirty="0">
                <a:solidFill>
                  <a:srgbClr val="7030A0"/>
                </a:solidFill>
              </a:rPr>
              <a:t>Premature ovarian failure </a:t>
            </a:r>
            <a:endParaRPr lang="ar-IQ" sz="2400" dirty="0">
              <a:solidFill>
                <a:srgbClr val="7030A0"/>
              </a:solidFill>
            </a:endParaRPr>
          </a:p>
        </p:txBody>
      </p:sp>
      <p:sp>
        <p:nvSpPr>
          <p:cNvPr id="15" name="مستطيل 14"/>
          <p:cNvSpPr/>
          <p:nvPr/>
        </p:nvSpPr>
        <p:spPr>
          <a:xfrm>
            <a:off x="5582677" y="5306791"/>
            <a:ext cx="6566163" cy="1200329"/>
          </a:xfrm>
          <a:prstGeom prst="rect">
            <a:avLst/>
          </a:prstGeom>
        </p:spPr>
        <p:txBody>
          <a:bodyPr wrap="square">
            <a:spAutoFit/>
          </a:bodyPr>
          <a:lstStyle/>
          <a:p>
            <a:r>
              <a:rPr lang="en-US" sz="2400" dirty="0"/>
              <a:t>(autoimmune or metabolic disorder  or following  Infections like mumps or tuberculosis of ovary , Iatrogenic (</a:t>
            </a:r>
            <a:r>
              <a:rPr lang="en-US" sz="2400" dirty="0" smtClean="0"/>
              <a:t>post-surgery/chemo-radiotherapy</a:t>
            </a:r>
            <a:endParaRPr lang="ar-IQ" sz="2400" dirty="0"/>
          </a:p>
        </p:txBody>
      </p:sp>
    </p:spTree>
    <p:extLst>
      <p:ext uri="{BB962C8B-B14F-4D97-AF65-F5344CB8AC3E}">
        <p14:creationId xmlns:p14="http://schemas.microsoft.com/office/powerpoint/2010/main" val="1551668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1323384" y="6043123"/>
            <a:ext cx="868616" cy="812089"/>
          </a:xfrm>
          <a:prstGeom prst="rect">
            <a:avLst/>
          </a:prstGeom>
          <a:effectLst>
            <a:outerShdw blurRad="50800" dist="50800" dir="5400000" algn="ctr" rotWithShape="0">
              <a:schemeClr val="bg1">
                <a:alpha val="0"/>
              </a:schemeClr>
            </a:outerShdw>
          </a:effectLst>
        </p:spPr>
      </p:pic>
      <p:sp>
        <p:nvSpPr>
          <p:cNvPr id="2" name="مستطيل 1"/>
          <p:cNvSpPr/>
          <p:nvPr/>
        </p:nvSpPr>
        <p:spPr>
          <a:xfrm>
            <a:off x="46594" y="1002579"/>
            <a:ext cx="5856283" cy="523220"/>
          </a:xfrm>
          <a:prstGeom prst="rect">
            <a:avLst/>
          </a:prstGeom>
        </p:spPr>
        <p:txBody>
          <a:bodyPr wrap="none">
            <a:spAutoFit/>
          </a:bodyPr>
          <a:lstStyle/>
          <a:p>
            <a:r>
              <a:rPr lang="en-US" sz="2800" dirty="0">
                <a:solidFill>
                  <a:srgbClr val="00B050"/>
                </a:solidFill>
              </a:rPr>
              <a:t>Disorders of sexual development (DSD)</a:t>
            </a:r>
            <a:endParaRPr lang="ar-IQ" sz="2800" dirty="0">
              <a:solidFill>
                <a:srgbClr val="00B050"/>
              </a:solidFill>
            </a:endParaRPr>
          </a:p>
        </p:txBody>
      </p:sp>
      <p:sp>
        <p:nvSpPr>
          <p:cNvPr id="3" name="مستطيل 2"/>
          <p:cNvSpPr/>
          <p:nvPr/>
        </p:nvSpPr>
        <p:spPr>
          <a:xfrm>
            <a:off x="607285" y="1608892"/>
            <a:ext cx="11250418" cy="1200329"/>
          </a:xfrm>
          <a:prstGeom prst="rect">
            <a:avLst/>
          </a:prstGeom>
        </p:spPr>
        <p:txBody>
          <a:bodyPr wrap="square">
            <a:spAutoFit/>
          </a:bodyPr>
          <a:lstStyle/>
          <a:p>
            <a:r>
              <a:rPr lang="en-US" sz="2400" dirty="0"/>
              <a:t>Conditions with an atypical chromosomal, gonadal or phenotypic sex, which leads to differences in the development of the urogenital tract and different clinical phenotypes . The incidence is about 2 per 1,000. </a:t>
            </a:r>
            <a:endParaRPr lang="ar-IQ" sz="2400" dirty="0"/>
          </a:p>
        </p:txBody>
      </p:sp>
      <p:sp>
        <p:nvSpPr>
          <p:cNvPr id="10" name="مستطيل 9"/>
          <p:cNvSpPr/>
          <p:nvPr/>
        </p:nvSpPr>
        <p:spPr>
          <a:xfrm>
            <a:off x="330814" y="2809221"/>
            <a:ext cx="5901680" cy="461665"/>
          </a:xfrm>
          <a:prstGeom prst="rect">
            <a:avLst/>
          </a:prstGeom>
        </p:spPr>
        <p:txBody>
          <a:bodyPr wrap="none">
            <a:spAutoFit/>
          </a:bodyPr>
          <a:lstStyle/>
          <a:p>
            <a:r>
              <a:rPr lang="en-US" sz="2400" dirty="0">
                <a:solidFill>
                  <a:srgbClr val="00B050"/>
                </a:solidFill>
              </a:rPr>
              <a:t>Terminology for disorders of sex development</a:t>
            </a:r>
            <a:endParaRPr lang="ar-IQ" sz="2400" dirty="0">
              <a:solidFill>
                <a:srgbClr val="00B050"/>
              </a:solidFill>
            </a:endParaRPr>
          </a:p>
        </p:txBody>
      </p:sp>
      <p:sp>
        <p:nvSpPr>
          <p:cNvPr id="11" name="مستطيل 10"/>
          <p:cNvSpPr/>
          <p:nvPr/>
        </p:nvSpPr>
        <p:spPr>
          <a:xfrm>
            <a:off x="651776" y="3270886"/>
            <a:ext cx="10859410" cy="2677656"/>
          </a:xfrm>
          <a:prstGeom prst="rect">
            <a:avLst/>
          </a:prstGeom>
        </p:spPr>
        <p:txBody>
          <a:bodyPr wrap="square">
            <a:spAutoFit/>
          </a:bodyPr>
          <a:lstStyle/>
          <a:p>
            <a:pPr marL="342900" indent="-342900">
              <a:buFont typeface="Wingdings" pitchFamily="2" charset="2"/>
              <a:buChar char="Ø"/>
            </a:pPr>
            <a:r>
              <a:rPr lang="en-US" sz="2400" dirty="0"/>
              <a:t>Female </a:t>
            </a:r>
            <a:r>
              <a:rPr lang="en-US" sz="2400" dirty="0" err="1"/>
              <a:t>pseudohermaphrodite</a:t>
            </a:r>
            <a:r>
              <a:rPr lang="en-US" sz="2400" dirty="0"/>
              <a:t>—( 46 XX) An association of female gonads with male external genitalia.</a:t>
            </a:r>
          </a:p>
          <a:p>
            <a:pPr marL="342900" indent="-342900">
              <a:buFont typeface="Wingdings" pitchFamily="2" charset="2"/>
              <a:buChar char="Ø"/>
            </a:pPr>
            <a:r>
              <a:rPr lang="en-US" sz="2400" dirty="0" smtClean="0"/>
              <a:t>Male </a:t>
            </a:r>
            <a:r>
              <a:rPr lang="en-US" sz="2400" dirty="0" err="1"/>
              <a:t>pseudohermaphrodite</a:t>
            </a:r>
            <a:r>
              <a:rPr lang="en-US" sz="2400" dirty="0"/>
              <a:t>— ( 46 XY )An association of male gonads with female external genitalia.</a:t>
            </a:r>
          </a:p>
          <a:p>
            <a:pPr marL="342900" indent="-342900">
              <a:buFont typeface="Wingdings" pitchFamily="2" charset="2"/>
              <a:buChar char="Ø"/>
            </a:pPr>
            <a:r>
              <a:rPr lang="en-US" sz="2400" dirty="0" smtClean="0"/>
              <a:t>True </a:t>
            </a:r>
            <a:r>
              <a:rPr lang="en-US" sz="2400" dirty="0"/>
              <a:t>hermaphrodite—An individual possessing both ovaries and testes with ambiguity of genital organs.</a:t>
            </a:r>
          </a:p>
          <a:p>
            <a:pPr marL="342900" indent="-342900">
              <a:buFont typeface="Wingdings" pitchFamily="2" charset="2"/>
              <a:buChar char="Ø"/>
            </a:pPr>
            <a:r>
              <a:rPr lang="en-US" sz="2400" dirty="0" smtClean="0"/>
              <a:t>Gonadal </a:t>
            </a:r>
            <a:r>
              <a:rPr lang="en-US" sz="2400" dirty="0" err="1"/>
              <a:t>dysgenesis</a:t>
            </a:r>
            <a:r>
              <a:rPr lang="en-US" sz="2400" dirty="0"/>
              <a:t>—abnormal gonads.</a:t>
            </a:r>
          </a:p>
        </p:txBody>
      </p:sp>
      <p:sp>
        <p:nvSpPr>
          <p:cNvPr id="12" name="مستطيل 11"/>
          <p:cNvSpPr/>
          <p:nvPr/>
        </p:nvSpPr>
        <p:spPr>
          <a:xfrm>
            <a:off x="6060659" y="848690"/>
            <a:ext cx="4973698" cy="830997"/>
          </a:xfrm>
          <a:prstGeom prst="rect">
            <a:avLst/>
          </a:prstGeom>
        </p:spPr>
        <p:txBody>
          <a:bodyPr wrap="square">
            <a:spAutoFit/>
          </a:bodyPr>
          <a:lstStyle/>
          <a:p>
            <a:r>
              <a:rPr lang="en-US" sz="2400" dirty="0">
                <a:solidFill>
                  <a:srgbClr val="00B0F0"/>
                </a:solidFill>
              </a:rPr>
              <a:t>Ambiguous </a:t>
            </a:r>
            <a:r>
              <a:rPr lang="en-US" sz="2400" dirty="0" smtClean="0">
                <a:solidFill>
                  <a:srgbClr val="00B0F0"/>
                </a:solidFill>
              </a:rPr>
              <a:t>genitalia is the external appearance of DSD </a:t>
            </a:r>
            <a:endParaRPr lang="ar-IQ" sz="2400" dirty="0">
              <a:solidFill>
                <a:srgbClr val="00B0F0"/>
              </a:solidFill>
            </a:endParaRPr>
          </a:p>
        </p:txBody>
      </p:sp>
      <p:sp>
        <p:nvSpPr>
          <p:cNvPr id="13" name="مستطيل 12"/>
          <p:cNvSpPr/>
          <p:nvPr/>
        </p:nvSpPr>
        <p:spPr>
          <a:xfrm>
            <a:off x="330814" y="6101805"/>
            <a:ext cx="1182953" cy="461665"/>
          </a:xfrm>
          <a:prstGeom prst="rect">
            <a:avLst/>
          </a:prstGeom>
        </p:spPr>
        <p:txBody>
          <a:bodyPr wrap="none">
            <a:spAutoFit/>
          </a:bodyPr>
          <a:lstStyle/>
          <a:p>
            <a:r>
              <a:rPr lang="en-US" sz="2400" dirty="0">
                <a:solidFill>
                  <a:srgbClr val="00B0F0"/>
                </a:solidFill>
              </a:rPr>
              <a:t>Etiology</a:t>
            </a:r>
            <a:endParaRPr lang="ar-IQ" sz="2400" dirty="0">
              <a:solidFill>
                <a:srgbClr val="00B0F0"/>
              </a:solidFill>
            </a:endParaRPr>
          </a:p>
        </p:txBody>
      </p:sp>
      <p:sp>
        <p:nvSpPr>
          <p:cNvPr id="14" name="مستطيل 13"/>
          <p:cNvSpPr/>
          <p:nvPr/>
        </p:nvSpPr>
        <p:spPr>
          <a:xfrm>
            <a:off x="1513767" y="6127586"/>
            <a:ext cx="9714712" cy="461665"/>
          </a:xfrm>
          <a:prstGeom prst="rect">
            <a:avLst/>
          </a:prstGeom>
        </p:spPr>
        <p:txBody>
          <a:bodyPr wrap="square">
            <a:spAutoFit/>
          </a:bodyPr>
          <a:lstStyle/>
          <a:p>
            <a:r>
              <a:rPr lang="en-US" sz="2400" dirty="0"/>
              <a:t>either disorder of fetal endocrinology or disorder in </a:t>
            </a:r>
            <a:r>
              <a:rPr lang="en-US" sz="2400" dirty="0" smtClean="0"/>
              <a:t>gonadal development </a:t>
            </a:r>
            <a:endParaRPr lang="ar-IQ" sz="2400" dirty="0"/>
          </a:p>
        </p:txBody>
      </p:sp>
    </p:spTree>
    <p:extLst>
      <p:ext uri="{BB962C8B-B14F-4D97-AF65-F5344CB8AC3E}">
        <p14:creationId xmlns:p14="http://schemas.microsoft.com/office/powerpoint/2010/main" val="1587584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3524"/>
            <a:ext cx="12148842" cy="60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52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277086" y="1061573"/>
            <a:ext cx="3181512" cy="461665"/>
          </a:xfrm>
          <a:prstGeom prst="rect">
            <a:avLst/>
          </a:prstGeom>
        </p:spPr>
        <p:txBody>
          <a:bodyPr wrap="none">
            <a:spAutoFit/>
          </a:bodyPr>
          <a:lstStyle/>
          <a:p>
            <a:r>
              <a:rPr lang="en-US" sz="2400" dirty="0">
                <a:solidFill>
                  <a:srgbClr val="00B050"/>
                </a:solidFill>
              </a:rPr>
              <a:t>Presentations and types</a:t>
            </a:r>
            <a:endParaRPr lang="ar-IQ" sz="2400" dirty="0">
              <a:solidFill>
                <a:srgbClr val="00B050"/>
              </a:solidFill>
            </a:endParaRPr>
          </a:p>
        </p:txBody>
      </p:sp>
      <p:sp>
        <p:nvSpPr>
          <p:cNvPr id="3" name="مستطيل 2"/>
          <p:cNvSpPr/>
          <p:nvPr/>
        </p:nvSpPr>
        <p:spPr>
          <a:xfrm>
            <a:off x="412386" y="1569404"/>
            <a:ext cx="4277325" cy="461665"/>
          </a:xfrm>
          <a:prstGeom prst="rect">
            <a:avLst/>
          </a:prstGeom>
        </p:spPr>
        <p:txBody>
          <a:bodyPr wrap="none">
            <a:spAutoFit/>
          </a:bodyPr>
          <a:lstStyle/>
          <a:p>
            <a:r>
              <a:rPr lang="en-US" sz="2400" dirty="0"/>
              <a:t>1: Female </a:t>
            </a:r>
            <a:r>
              <a:rPr lang="en-US" sz="2400" dirty="0" err="1"/>
              <a:t>pseudohermaphrodite</a:t>
            </a:r>
            <a:endParaRPr lang="ar-IQ" sz="2400" dirty="0"/>
          </a:p>
        </p:txBody>
      </p:sp>
      <p:sp>
        <p:nvSpPr>
          <p:cNvPr id="10" name="مستطيل 9"/>
          <p:cNvSpPr/>
          <p:nvPr/>
        </p:nvSpPr>
        <p:spPr>
          <a:xfrm>
            <a:off x="4689710" y="1667868"/>
            <a:ext cx="7459131" cy="1569660"/>
          </a:xfrm>
          <a:prstGeom prst="rect">
            <a:avLst/>
          </a:prstGeom>
        </p:spPr>
        <p:txBody>
          <a:bodyPr wrap="square">
            <a:spAutoFit/>
          </a:bodyPr>
          <a:lstStyle/>
          <a:p>
            <a:r>
              <a:rPr lang="en-US" sz="2400" dirty="0"/>
              <a:t>Genetic females (gonads ovaries) with masculinized external genitalia manifesting as—clitoral hypertrophy and some degrees of fusion of urogenital or </a:t>
            </a:r>
            <a:r>
              <a:rPr lang="en-US" sz="2400" dirty="0" err="1"/>
              <a:t>labioscrotal</a:t>
            </a:r>
            <a:r>
              <a:rPr lang="en-US" sz="2400" dirty="0"/>
              <a:t> folds e.g. as in congenital adrenal hyperplasia</a:t>
            </a:r>
            <a:endParaRPr lang="ar-IQ" sz="2400" dirty="0"/>
          </a:p>
        </p:txBody>
      </p:sp>
      <p:sp>
        <p:nvSpPr>
          <p:cNvPr id="11" name="مستطيل 10"/>
          <p:cNvSpPr/>
          <p:nvPr/>
        </p:nvSpPr>
        <p:spPr>
          <a:xfrm>
            <a:off x="412386" y="3198167"/>
            <a:ext cx="4104842" cy="461665"/>
          </a:xfrm>
          <a:prstGeom prst="rect">
            <a:avLst/>
          </a:prstGeom>
        </p:spPr>
        <p:txBody>
          <a:bodyPr wrap="none">
            <a:spAutoFit/>
          </a:bodyPr>
          <a:lstStyle/>
          <a:p>
            <a:r>
              <a:rPr lang="en-US" sz="2400" dirty="0">
                <a:solidFill>
                  <a:srgbClr val="0070C0"/>
                </a:solidFill>
              </a:rPr>
              <a:t>Congenital Adrenal Hyperplasia</a:t>
            </a:r>
            <a:endParaRPr lang="ar-IQ" sz="2400" dirty="0">
              <a:solidFill>
                <a:srgbClr val="0070C0"/>
              </a:solidFill>
            </a:endParaRPr>
          </a:p>
        </p:txBody>
      </p:sp>
      <p:sp>
        <p:nvSpPr>
          <p:cNvPr id="12" name="مستطيل 11"/>
          <p:cNvSpPr/>
          <p:nvPr/>
        </p:nvSpPr>
        <p:spPr>
          <a:xfrm>
            <a:off x="4927120" y="3244901"/>
            <a:ext cx="7221721" cy="461665"/>
          </a:xfrm>
          <a:prstGeom prst="rect">
            <a:avLst/>
          </a:prstGeom>
        </p:spPr>
        <p:txBody>
          <a:bodyPr wrap="none">
            <a:spAutoFit/>
          </a:bodyPr>
          <a:lstStyle/>
          <a:p>
            <a:r>
              <a:rPr lang="en-US" sz="2400" dirty="0"/>
              <a:t>it is the most common cause of ambiguous sex in female</a:t>
            </a:r>
            <a:endParaRPr lang="ar-IQ" sz="2400" dirty="0"/>
          </a:p>
        </p:txBody>
      </p:sp>
      <p:sp>
        <p:nvSpPr>
          <p:cNvPr id="13" name="مستطيل 12"/>
          <p:cNvSpPr/>
          <p:nvPr/>
        </p:nvSpPr>
        <p:spPr>
          <a:xfrm>
            <a:off x="530492" y="3659832"/>
            <a:ext cx="11592110" cy="830997"/>
          </a:xfrm>
          <a:prstGeom prst="rect">
            <a:avLst/>
          </a:prstGeom>
        </p:spPr>
        <p:txBody>
          <a:bodyPr wrap="square">
            <a:spAutoFit/>
          </a:bodyPr>
          <a:lstStyle/>
          <a:p>
            <a:r>
              <a:rPr lang="en-US" sz="2400" dirty="0"/>
              <a:t>It is an autosomal recessive disorder (if any couple has had one affected </a:t>
            </a:r>
            <a:r>
              <a:rPr lang="en-US" sz="2400" dirty="0" smtClean="0"/>
              <a:t>child subsequent </a:t>
            </a:r>
            <a:r>
              <a:rPr lang="en-US" sz="2400" dirty="0"/>
              <a:t>baby has 1 in 4 chance)</a:t>
            </a:r>
            <a:endParaRPr lang="ar-IQ" sz="2400" dirty="0"/>
          </a:p>
        </p:txBody>
      </p:sp>
      <p:sp>
        <p:nvSpPr>
          <p:cNvPr id="14" name="مستطيل 13"/>
          <p:cNvSpPr/>
          <p:nvPr/>
        </p:nvSpPr>
        <p:spPr>
          <a:xfrm>
            <a:off x="331977" y="4490829"/>
            <a:ext cx="11727410" cy="1569660"/>
          </a:xfrm>
          <a:prstGeom prst="rect">
            <a:avLst/>
          </a:prstGeom>
        </p:spPr>
        <p:txBody>
          <a:bodyPr wrap="square">
            <a:spAutoFit/>
          </a:bodyPr>
          <a:lstStyle/>
          <a:p>
            <a:r>
              <a:rPr lang="en-US" sz="2400" dirty="0"/>
              <a:t>It is due to an enzyme deficiency in the corticosteroid production pathway in the adrenal gland , resulting in reduced levels of cortisol leading to  hyperplasia of the adrenal </a:t>
            </a:r>
            <a:r>
              <a:rPr lang="en-US" sz="2400" dirty="0" smtClean="0"/>
              <a:t>glands. This </a:t>
            </a:r>
            <a:r>
              <a:rPr lang="en-US" sz="2400" dirty="0"/>
              <a:t>leads to an excess of androgen precursors and then to elevated testosterone production. </a:t>
            </a:r>
            <a:r>
              <a:rPr lang="en-US" sz="2400" dirty="0" smtClean="0"/>
              <a:t>Raised  androgen </a:t>
            </a:r>
            <a:r>
              <a:rPr lang="en-US" sz="2400" dirty="0"/>
              <a:t>levels in a female fetus will lead to </a:t>
            </a:r>
            <a:r>
              <a:rPr lang="en-US" sz="2400" dirty="0" err="1"/>
              <a:t>virilization</a:t>
            </a:r>
            <a:r>
              <a:rPr lang="en-US" sz="2400" dirty="0"/>
              <a:t> of the external genitalia</a:t>
            </a:r>
          </a:p>
        </p:txBody>
      </p:sp>
      <p:sp>
        <p:nvSpPr>
          <p:cNvPr id="15" name="مستطيل 14"/>
          <p:cNvSpPr/>
          <p:nvPr/>
        </p:nvSpPr>
        <p:spPr>
          <a:xfrm>
            <a:off x="1734775" y="5985649"/>
            <a:ext cx="6096000" cy="830997"/>
          </a:xfrm>
          <a:prstGeom prst="rect">
            <a:avLst/>
          </a:prstGeom>
        </p:spPr>
        <p:txBody>
          <a:bodyPr>
            <a:spAutoFit/>
          </a:bodyPr>
          <a:lstStyle/>
          <a:p>
            <a:r>
              <a:rPr lang="en-US" sz="2400" dirty="0">
                <a:solidFill>
                  <a:srgbClr val="00B050"/>
                </a:solidFill>
              </a:rPr>
              <a:t>Genotype = 46XX</a:t>
            </a:r>
          </a:p>
          <a:p>
            <a:r>
              <a:rPr lang="en-US" sz="2400" dirty="0">
                <a:solidFill>
                  <a:srgbClr val="00B050"/>
                </a:solidFill>
              </a:rPr>
              <a:t>Gonads = ovaries</a:t>
            </a:r>
          </a:p>
        </p:txBody>
      </p:sp>
    </p:spTree>
    <p:extLst>
      <p:ext uri="{BB962C8B-B14F-4D97-AF65-F5344CB8AC3E}">
        <p14:creationId xmlns:p14="http://schemas.microsoft.com/office/powerpoint/2010/main" val="324589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3524"/>
            <a:ext cx="42497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272953" y="763524"/>
            <a:ext cx="7666959" cy="3416320"/>
          </a:xfrm>
          <a:prstGeom prst="rect">
            <a:avLst/>
          </a:prstGeom>
        </p:spPr>
        <p:txBody>
          <a:bodyPr wrap="square">
            <a:spAutoFit/>
          </a:bodyPr>
          <a:lstStyle/>
          <a:p>
            <a:r>
              <a:rPr lang="en-US" sz="2400" dirty="0"/>
              <a:t> Uterus and vagina are present, but remain</a:t>
            </a:r>
          </a:p>
          <a:p>
            <a:r>
              <a:rPr lang="en-US" sz="2400" dirty="0"/>
              <a:t>infantile therefore failure to </a:t>
            </a:r>
            <a:r>
              <a:rPr lang="en-US" sz="2400" dirty="0" smtClean="0"/>
              <a:t>menstruate.   </a:t>
            </a:r>
            <a:r>
              <a:rPr lang="en-US" sz="2400" dirty="0"/>
              <a:t>There is </a:t>
            </a:r>
            <a:r>
              <a:rPr lang="en-US" sz="2400" dirty="0" err="1"/>
              <a:t>clitoromegaly</a:t>
            </a:r>
            <a:r>
              <a:rPr lang="en-US" sz="2400" dirty="0"/>
              <a:t> and the genital folds fuse to form penile urethra rather than labia </a:t>
            </a:r>
            <a:r>
              <a:rPr lang="en-US" sz="2400" dirty="0" err="1"/>
              <a:t>minora</a:t>
            </a:r>
            <a:r>
              <a:rPr lang="en-US" sz="2400" dirty="0"/>
              <a:t>. Labia </a:t>
            </a:r>
            <a:r>
              <a:rPr lang="en-US" sz="2400" dirty="0" err="1"/>
              <a:t>majora</a:t>
            </a:r>
            <a:r>
              <a:rPr lang="en-US" sz="2400" dirty="0"/>
              <a:t> are fused which appears like scrotum</a:t>
            </a:r>
          </a:p>
          <a:p>
            <a:r>
              <a:rPr lang="en-US" sz="2400" dirty="0"/>
              <a:t>Pubic hair and axillary hair appear and voice deepens by the age of 2-4 years </a:t>
            </a:r>
          </a:p>
          <a:p>
            <a:r>
              <a:rPr lang="en-US" sz="2400" dirty="0"/>
              <a:t>Associated metabolic abnormalities decreased aldosterone leads to  </a:t>
            </a:r>
            <a:r>
              <a:rPr lang="en-US" sz="2400" dirty="0" err="1"/>
              <a:t>Hyponatremia</a:t>
            </a:r>
            <a:r>
              <a:rPr lang="en-US" sz="2400" dirty="0" smtClean="0"/>
              <a:t>,,Hyperkalemia</a:t>
            </a:r>
            <a:r>
              <a:rPr lang="en-US" sz="2400" dirty="0"/>
              <a:t>, and Hypotension</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409636"/>
            <a:ext cx="4114197" cy="303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87801" y="4136653"/>
            <a:ext cx="7728844" cy="2677656"/>
          </a:xfrm>
          <a:prstGeom prst="rect">
            <a:avLst/>
          </a:prstGeom>
        </p:spPr>
        <p:txBody>
          <a:bodyPr wrap="square">
            <a:spAutoFit/>
          </a:bodyPr>
          <a:lstStyle/>
          <a:p>
            <a:r>
              <a:rPr lang="en-US" sz="2400" dirty="0" err="1"/>
              <a:t>Dx</a:t>
            </a:r>
            <a:r>
              <a:rPr lang="en-US" sz="2400" dirty="0"/>
              <a:t>: Serum 17 </a:t>
            </a:r>
            <a:r>
              <a:rPr lang="en-US" sz="2400" dirty="0" err="1"/>
              <a:t>hydroxy</a:t>
            </a:r>
            <a:r>
              <a:rPr lang="en-US" sz="2400" dirty="0"/>
              <a:t> progesterone is elevated to beyond 800 </a:t>
            </a:r>
            <a:r>
              <a:rPr lang="en-US" sz="2400" dirty="0" err="1"/>
              <a:t>ng</a:t>
            </a:r>
            <a:r>
              <a:rPr lang="en-US" sz="2400" dirty="0"/>
              <a:t>/</a:t>
            </a:r>
            <a:r>
              <a:rPr lang="en-US" sz="2400" dirty="0" err="1"/>
              <a:t>dL</a:t>
            </a:r>
            <a:endParaRPr lang="en-US" sz="2400" dirty="0"/>
          </a:p>
          <a:p>
            <a:r>
              <a:rPr lang="en-US" sz="2400" dirty="0"/>
              <a:t>sodium and chloride— low, potassium—raised</a:t>
            </a:r>
            <a:r>
              <a:rPr lang="en-US" sz="2400" dirty="0" smtClean="0"/>
              <a:t>).</a:t>
            </a:r>
          </a:p>
          <a:p>
            <a:r>
              <a:rPr lang="en-US" sz="2400" dirty="0"/>
              <a:t>Urinary excretion of </a:t>
            </a:r>
            <a:r>
              <a:rPr lang="en-US" sz="2400" dirty="0" err="1"/>
              <a:t>pregnanetriol</a:t>
            </a:r>
            <a:r>
              <a:rPr lang="en-US" sz="2400" dirty="0"/>
              <a:t> and 17 </a:t>
            </a:r>
            <a:r>
              <a:rPr lang="en-US" sz="2400" dirty="0" err="1"/>
              <a:t>ketosteroids</a:t>
            </a:r>
            <a:endParaRPr lang="en-US" sz="2400" dirty="0"/>
          </a:p>
          <a:p>
            <a:r>
              <a:rPr lang="en-US" sz="2400" dirty="0"/>
              <a:t>are markedly elevated</a:t>
            </a:r>
          </a:p>
          <a:p>
            <a:r>
              <a:rPr lang="en-US" sz="2400" dirty="0"/>
              <a:t>Sex chromatin study: shows positive Barr body</a:t>
            </a:r>
          </a:p>
          <a:p>
            <a:r>
              <a:rPr lang="en-US" sz="2400" dirty="0"/>
              <a:t>Karyotype is 46, XX</a:t>
            </a: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8287" y="3923071"/>
            <a:ext cx="2841625" cy="221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ستطيل 9"/>
          <p:cNvSpPr/>
          <p:nvPr/>
        </p:nvSpPr>
        <p:spPr>
          <a:xfrm>
            <a:off x="5902877" y="6289852"/>
            <a:ext cx="6333888" cy="461665"/>
          </a:xfrm>
          <a:prstGeom prst="rect">
            <a:avLst/>
          </a:prstGeom>
        </p:spPr>
        <p:txBody>
          <a:bodyPr wrap="square">
            <a:spAutoFit/>
          </a:bodyPr>
          <a:lstStyle/>
          <a:p>
            <a:r>
              <a:rPr lang="en-US" sz="2400" dirty="0"/>
              <a:t>Treatment with steroid and surgical correction </a:t>
            </a:r>
            <a:endParaRPr lang="ar-IQ" sz="2400" dirty="0"/>
          </a:p>
        </p:txBody>
      </p:sp>
    </p:spTree>
    <p:extLst>
      <p:ext uri="{BB962C8B-B14F-4D97-AF65-F5344CB8AC3E}">
        <p14:creationId xmlns:p14="http://schemas.microsoft.com/office/powerpoint/2010/main" val="141032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830442" y="6105919"/>
            <a:ext cx="1157643" cy="752081"/>
          </a:xfrm>
          <a:prstGeom prst="rect">
            <a:avLst/>
          </a:prstGeom>
          <a:effectLst>
            <a:outerShdw blurRad="50800" dist="50800" dir="5400000" algn="ctr" rotWithShape="0">
              <a:schemeClr val="bg1">
                <a:alpha val="0"/>
              </a:schemeClr>
            </a:outerShdw>
          </a:effectLst>
        </p:spPr>
      </p:pic>
      <p:sp>
        <p:nvSpPr>
          <p:cNvPr id="3" name="مستطيل 2"/>
          <p:cNvSpPr/>
          <p:nvPr/>
        </p:nvSpPr>
        <p:spPr>
          <a:xfrm>
            <a:off x="293668" y="851703"/>
            <a:ext cx="4514762" cy="523220"/>
          </a:xfrm>
          <a:prstGeom prst="rect">
            <a:avLst/>
          </a:prstGeom>
        </p:spPr>
        <p:txBody>
          <a:bodyPr wrap="none">
            <a:spAutoFit/>
          </a:bodyPr>
          <a:lstStyle/>
          <a:p>
            <a:r>
              <a:rPr lang="en-US" sz="2800" b="1" dirty="0"/>
              <a:t>Non-structural causes of DSD</a:t>
            </a:r>
            <a:endParaRPr lang="ar-IQ" sz="2800" dirty="0"/>
          </a:p>
        </p:txBody>
      </p:sp>
      <p:sp>
        <p:nvSpPr>
          <p:cNvPr id="10" name="مستطيل 9"/>
          <p:cNvSpPr/>
          <p:nvPr/>
        </p:nvSpPr>
        <p:spPr>
          <a:xfrm>
            <a:off x="610807" y="1374923"/>
            <a:ext cx="2319096" cy="461665"/>
          </a:xfrm>
          <a:prstGeom prst="rect">
            <a:avLst/>
          </a:prstGeom>
        </p:spPr>
        <p:txBody>
          <a:bodyPr wrap="none">
            <a:spAutoFit/>
          </a:bodyPr>
          <a:lstStyle/>
          <a:p>
            <a:r>
              <a:rPr lang="en-US" sz="2400" dirty="0"/>
              <a:t>Turner syndrome</a:t>
            </a:r>
            <a:endParaRPr lang="ar-IQ" sz="2400" dirty="0"/>
          </a:p>
        </p:txBody>
      </p:sp>
      <p:sp>
        <p:nvSpPr>
          <p:cNvPr id="11" name="مستطيل 10"/>
          <p:cNvSpPr/>
          <p:nvPr/>
        </p:nvSpPr>
        <p:spPr>
          <a:xfrm>
            <a:off x="2929903" y="1363498"/>
            <a:ext cx="9218939" cy="830997"/>
          </a:xfrm>
          <a:prstGeom prst="rect">
            <a:avLst/>
          </a:prstGeom>
        </p:spPr>
        <p:txBody>
          <a:bodyPr wrap="square">
            <a:spAutoFit/>
          </a:bodyPr>
          <a:lstStyle/>
          <a:p>
            <a:r>
              <a:rPr lang="en-US" sz="2400" dirty="0"/>
              <a:t>The total </a:t>
            </a:r>
            <a:r>
              <a:rPr lang="en-US" sz="2400" dirty="0" smtClean="0"/>
              <a:t>number </a:t>
            </a:r>
            <a:r>
              <a:rPr lang="en-US" sz="2400" dirty="0"/>
              <a:t>of chromosomes is 45 in Turner syndrome, which results from a complete or </a:t>
            </a:r>
            <a:r>
              <a:rPr lang="en-US" sz="2400" dirty="0" smtClean="0"/>
              <a:t>partial absence </a:t>
            </a:r>
            <a:r>
              <a:rPr lang="en-US" sz="2400" dirty="0"/>
              <a:t>of one X chromosome (45XO).</a:t>
            </a:r>
            <a:endParaRPr lang="ar-IQ" sz="2400" dirty="0"/>
          </a:p>
        </p:txBody>
      </p:sp>
      <p:sp>
        <p:nvSpPr>
          <p:cNvPr id="12" name="مستطيل 11"/>
          <p:cNvSpPr/>
          <p:nvPr/>
        </p:nvSpPr>
        <p:spPr>
          <a:xfrm>
            <a:off x="2551049" y="2301105"/>
            <a:ext cx="9336151" cy="461665"/>
          </a:xfrm>
          <a:prstGeom prst="rect">
            <a:avLst/>
          </a:prstGeom>
        </p:spPr>
        <p:txBody>
          <a:bodyPr wrap="square">
            <a:spAutoFit/>
          </a:bodyPr>
          <a:lstStyle/>
          <a:p>
            <a:r>
              <a:rPr lang="en-US" sz="2400" dirty="0"/>
              <a:t>Turner syndrome is the most common chromosomal anomaly </a:t>
            </a:r>
            <a:r>
              <a:rPr lang="en-US" sz="2400" dirty="0" smtClean="0"/>
              <a:t>in females</a:t>
            </a:r>
            <a:endParaRPr lang="ar-IQ" sz="2400" dirty="0"/>
          </a:p>
        </p:txBody>
      </p:sp>
      <p:sp>
        <p:nvSpPr>
          <p:cNvPr id="13" name="مستطيل 12"/>
          <p:cNvSpPr/>
          <p:nvPr/>
        </p:nvSpPr>
        <p:spPr>
          <a:xfrm>
            <a:off x="3539612" y="2762770"/>
            <a:ext cx="8347587" cy="1938992"/>
          </a:xfrm>
          <a:prstGeom prst="rect">
            <a:avLst/>
          </a:prstGeom>
        </p:spPr>
        <p:txBody>
          <a:bodyPr wrap="square">
            <a:spAutoFit/>
          </a:bodyPr>
          <a:lstStyle/>
          <a:p>
            <a:r>
              <a:rPr lang="en-US" sz="2400" dirty="0"/>
              <a:t>C</a:t>
            </a:r>
            <a:r>
              <a:rPr lang="en-US" sz="2400" dirty="0" smtClean="0"/>
              <a:t>linical </a:t>
            </a:r>
            <a:r>
              <a:rPr lang="en-US" sz="2400" dirty="0"/>
              <a:t>features include </a:t>
            </a:r>
            <a:r>
              <a:rPr lang="en-US" sz="2400" dirty="0" smtClean="0"/>
              <a:t>short stature</a:t>
            </a:r>
            <a:r>
              <a:rPr lang="en-US" sz="2400" dirty="0"/>
              <a:t>, webbing of the neck and a wide carrying angle. Associated medical conditions </a:t>
            </a:r>
            <a:r>
              <a:rPr lang="en-US" sz="2400" dirty="0" smtClean="0"/>
              <a:t>include </a:t>
            </a:r>
            <a:r>
              <a:rPr lang="en-US" sz="2400" dirty="0" err="1" smtClean="0"/>
              <a:t>coarctation</a:t>
            </a:r>
            <a:r>
              <a:rPr lang="en-US" sz="2400" dirty="0" smtClean="0"/>
              <a:t> </a:t>
            </a:r>
            <a:r>
              <a:rPr lang="en-US" sz="2400" dirty="0"/>
              <a:t>of the aorta, inflammatory bowel disease, </a:t>
            </a:r>
            <a:r>
              <a:rPr lang="en-US" sz="2400" dirty="0" err="1"/>
              <a:t>sensorineural</a:t>
            </a:r>
            <a:r>
              <a:rPr lang="en-US" sz="2400" dirty="0"/>
              <a:t> and conduction deafness, </a:t>
            </a:r>
            <a:r>
              <a:rPr lang="en-US" sz="2400" dirty="0" smtClean="0"/>
              <a:t>renal anomalies </a:t>
            </a:r>
            <a:r>
              <a:rPr lang="en-US" sz="2400" dirty="0"/>
              <a:t>and endocrine dysfunction, such as autoimmune thyroid disease.</a:t>
            </a:r>
            <a:endParaRPr lang="ar-IQ" sz="2400" dirty="0"/>
          </a:p>
        </p:txBody>
      </p:sp>
      <p:sp>
        <p:nvSpPr>
          <p:cNvPr id="14" name="مستطيل 13"/>
          <p:cNvSpPr/>
          <p:nvPr/>
        </p:nvSpPr>
        <p:spPr>
          <a:xfrm>
            <a:off x="3613271" y="5084816"/>
            <a:ext cx="8347587" cy="830997"/>
          </a:xfrm>
          <a:prstGeom prst="rect">
            <a:avLst/>
          </a:prstGeom>
        </p:spPr>
        <p:txBody>
          <a:bodyPr wrap="square">
            <a:spAutoFit/>
          </a:bodyPr>
          <a:lstStyle/>
          <a:p>
            <a:r>
              <a:rPr lang="en-US" sz="2400" dirty="0" smtClean="0"/>
              <a:t>Ovaries streak </a:t>
            </a:r>
            <a:r>
              <a:rPr lang="en-US" sz="2400" dirty="0"/>
              <a:t>gonads’ and do not function to produce oestrogen or oocytes.</a:t>
            </a:r>
            <a:endParaRPr lang="ar-IQ" sz="2400"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54" y="3210713"/>
            <a:ext cx="2886494"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005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191526" y="838143"/>
            <a:ext cx="3278911" cy="461665"/>
          </a:xfrm>
          <a:prstGeom prst="rect">
            <a:avLst/>
          </a:prstGeom>
        </p:spPr>
        <p:txBody>
          <a:bodyPr wrap="none">
            <a:spAutoFit/>
          </a:bodyPr>
          <a:lstStyle/>
          <a:p>
            <a:r>
              <a:rPr lang="en-US" sz="2400" dirty="0">
                <a:solidFill>
                  <a:schemeClr val="accent1">
                    <a:lumMod val="75000"/>
                  </a:schemeClr>
                </a:solidFill>
              </a:rPr>
              <a:t>46XY gonadal </a:t>
            </a:r>
            <a:r>
              <a:rPr lang="en-US" sz="2400" dirty="0" err="1">
                <a:solidFill>
                  <a:schemeClr val="accent1">
                    <a:lumMod val="75000"/>
                  </a:schemeClr>
                </a:solidFill>
              </a:rPr>
              <a:t>dysgenesis</a:t>
            </a:r>
            <a:endParaRPr lang="ar-IQ" sz="2400" dirty="0">
              <a:solidFill>
                <a:schemeClr val="accent1">
                  <a:lumMod val="75000"/>
                </a:schemeClr>
              </a:solidFill>
            </a:endParaRPr>
          </a:p>
        </p:txBody>
      </p:sp>
      <p:sp>
        <p:nvSpPr>
          <p:cNvPr id="3" name="مستطيل 2"/>
          <p:cNvSpPr/>
          <p:nvPr/>
        </p:nvSpPr>
        <p:spPr>
          <a:xfrm>
            <a:off x="3480262" y="845234"/>
            <a:ext cx="7853943" cy="830997"/>
          </a:xfrm>
          <a:prstGeom prst="rect">
            <a:avLst/>
          </a:prstGeom>
        </p:spPr>
        <p:txBody>
          <a:bodyPr wrap="square">
            <a:spAutoFit/>
          </a:bodyPr>
          <a:lstStyle/>
          <a:p>
            <a:r>
              <a:rPr lang="en-US" sz="2400" dirty="0"/>
              <a:t>In this situation, the gonads do not develop into a testis, despite the presence of an XY karyotype</a:t>
            </a:r>
            <a:endParaRPr lang="ar-IQ" sz="2400" dirty="0"/>
          </a:p>
        </p:txBody>
      </p:sp>
      <p:sp>
        <p:nvSpPr>
          <p:cNvPr id="10" name="مستطيل 9"/>
          <p:cNvSpPr/>
          <p:nvPr/>
        </p:nvSpPr>
        <p:spPr>
          <a:xfrm>
            <a:off x="206479" y="1766675"/>
            <a:ext cx="7669850" cy="3416320"/>
          </a:xfrm>
          <a:prstGeom prst="rect">
            <a:avLst/>
          </a:prstGeom>
        </p:spPr>
        <p:txBody>
          <a:bodyPr wrap="square">
            <a:spAutoFit/>
          </a:bodyPr>
          <a:lstStyle/>
          <a:p>
            <a:r>
              <a:rPr lang="en-US" sz="2400" dirty="0"/>
              <a:t>In complete gonadal </a:t>
            </a:r>
            <a:r>
              <a:rPr lang="en-US" sz="2400" dirty="0" err="1"/>
              <a:t>dysgenesis</a:t>
            </a:r>
            <a:r>
              <a:rPr lang="en-US" sz="2400" dirty="0"/>
              <a:t> (</a:t>
            </a:r>
            <a:r>
              <a:rPr lang="en-US" sz="2400" dirty="0" err="1"/>
              <a:t>Swyer</a:t>
            </a:r>
            <a:r>
              <a:rPr lang="en-US" sz="2400" dirty="0"/>
              <a:t> syndrome), the gonad remains as a streak gonad </a:t>
            </a:r>
            <a:r>
              <a:rPr lang="en-US" sz="2400" dirty="0" smtClean="0"/>
              <a:t>and does </a:t>
            </a:r>
            <a:r>
              <a:rPr lang="en-US" sz="2400" dirty="0"/>
              <a:t>not produce </a:t>
            </a:r>
            <a:r>
              <a:rPr lang="en-US" sz="2400" dirty="0" smtClean="0"/>
              <a:t>AMH and testosterone.  (AMH</a:t>
            </a:r>
            <a:r>
              <a:rPr lang="en-US" sz="2400" dirty="0"/>
              <a:t>), </a:t>
            </a:r>
            <a:r>
              <a:rPr lang="en-US" sz="2400" dirty="0">
                <a:solidFill>
                  <a:schemeClr val="accent1">
                    <a:lumMod val="75000"/>
                  </a:schemeClr>
                </a:solidFill>
              </a:rPr>
              <a:t>the </a:t>
            </a:r>
            <a:r>
              <a:rPr lang="en-US" sz="2400" dirty="0" smtClean="0">
                <a:solidFill>
                  <a:schemeClr val="accent1">
                    <a:lumMod val="75000"/>
                  </a:schemeClr>
                </a:solidFill>
              </a:rPr>
              <a:t>Müllerian structures </a:t>
            </a:r>
            <a:r>
              <a:rPr lang="en-US" sz="2400" dirty="0">
                <a:solidFill>
                  <a:schemeClr val="accent1">
                    <a:lumMod val="75000"/>
                  </a:schemeClr>
                </a:solidFill>
              </a:rPr>
              <a:t>do not regress and the uterus, vagina and Fallopian tubes develop normally</a:t>
            </a:r>
            <a:r>
              <a:rPr lang="en-US" sz="2400" dirty="0"/>
              <a:t>. The absence </a:t>
            </a:r>
            <a:r>
              <a:rPr lang="en-US" sz="2400" dirty="0" smtClean="0"/>
              <a:t>of testosterone </a:t>
            </a:r>
            <a:r>
              <a:rPr lang="en-US" sz="2400" dirty="0"/>
              <a:t>means </a:t>
            </a:r>
            <a:r>
              <a:rPr lang="en-US" sz="2400" dirty="0">
                <a:solidFill>
                  <a:schemeClr val="accent1">
                    <a:lumMod val="75000"/>
                  </a:schemeClr>
                </a:solidFill>
              </a:rPr>
              <a:t>the fetus does not </a:t>
            </a:r>
            <a:r>
              <a:rPr lang="en-US" sz="2400" dirty="0" err="1">
                <a:solidFill>
                  <a:schemeClr val="accent1">
                    <a:lumMod val="75000"/>
                  </a:schemeClr>
                </a:solidFill>
              </a:rPr>
              <a:t>virilize</a:t>
            </a:r>
            <a:r>
              <a:rPr lang="en-US" sz="2400" dirty="0"/>
              <a:t>. The baby is </a:t>
            </a:r>
            <a:r>
              <a:rPr lang="en-US" sz="2400" dirty="0" smtClean="0"/>
              <a:t>phenotypically</a:t>
            </a:r>
            <a:r>
              <a:rPr lang="en-US" sz="2400" dirty="0" smtClean="0">
                <a:solidFill>
                  <a:schemeClr val="accent1">
                    <a:lumMod val="75000"/>
                  </a:schemeClr>
                </a:solidFill>
              </a:rPr>
              <a:t> </a:t>
            </a:r>
            <a:r>
              <a:rPr lang="en-US" sz="2400" dirty="0">
                <a:solidFill>
                  <a:schemeClr val="accent1">
                    <a:lumMod val="75000"/>
                  </a:schemeClr>
                </a:solidFill>
              </a:rPr>
              <a:t>female</a:t>
            </a:r>
            <a:r>
              <a:rPr lang="en-US" sz="2400" dirty="0"/>
              <a:t>, although has an </a:t>
            </a:r>
            <a:r>
              <a:rPr lang="en-US" sz="2400" dirty="0" smtClean="0">
                <a:solidFill>
                  <a:schemeClr val="accent1">
                    <a:lumMod val="75000"/>
                  </a:schemeClr>
                </a:solidFill>
              </a:rPr>
              <a:t>XY</a:t>
            </a:r>
            <a:r>
              <a:rPr lang="en-US" sz="2400" dirty="0" smtClean="0"/>
              <a:t> chromosome</a:t>
            </a:r>
            <a:r>
              <a:rPr lang="en-US" sz="2400" dirty="0"/>
              <a:t>. The gonads do not function and presentation is usually at adolescence with delayed puberty</a:t>
            </a:r>
            <a:endParaRPr lang="ar-IQ" sz="2400" dirty="0"/>
          </a:p>
        </p:txBody>
      </p:sp>
      <p:sp>
        <p:nvSpPr>
          <p:cNvPr id="11" name="مستطيل 10"/>
          <p:cNvSpPr/>
          <p:nvPr/>
        </p:nvSpPr>
        <p:spPr>
          <a:xfrm>
            <a:off x="607285" y="5184884"/>
            <a:ext cx="5295592" cy="1200329"/>
          </a:xfrm>
          <a:prstGeom prst="rect">
            <a:avLst/>
          </a:prstGeom>
        </p:spPr>
        <p:txBody>
          <a:bodyPr wrap="square">
            <a:spAutoFit/>
          </a:bodyPr>
          <a:lstStyle/>
          <a:p>
            <a:r>
              <a:rPr lang="en-US" sz="2400" dirty="0"/>
              <a:t>The </a:t>
            </a:r>
            <a:r>
              <a:rPr lang="en-US" sz="2400" dirty="0" err="1"/>
              <a:t>dysgenetic</a:t>
            </a:r>
            <a:r>
              <a:rPr lang="en-US" sz="2400" dirty="0"/>
              <a:t> gonad has a high malignancy risk and should be removed when the diagnosis is made</a:t>
            </a:r>
            <a:endParaRPr lang="ar-IQ"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161" y="1676231"/>
            <a:ext cx="4479681" cy="518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82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10" name="مستطيل 9"/>
          <p:cNvSpPr/>
          <p:nvPr/>
        </p:nvSpPr>
        <p:spPr>
          <a:xfrm>
            <a:off x="356982" y="1124427"/>
            <a:ext cx="1600118" cy="523220"/>
          </a:xfrm>
          <a:prstGeom prst="rect">
            <a:avLst/>
          </a:prstGeom>
        </p:spPr>
        <p:txBody>
          <a:bodyPr wrap="none">
            <a:spAutoFit/>
          </a:bodyPr>
          <a:lstStyle/>
          <a:p>
            <a:r>
              <a:rPr lang="en-US" sz="2800" dirty="0">
                <a:solidFill>
                  <a:srgbClr val="FF0000"/>
                </a:solidFill>
              </a:rPr>
              <a:t>46XY DSD</a:t>
            </a:r>
            <a:endParaRPr lang="ar-IQ" sz="2800" dirty="0">
              <a:solidFill>
                <a:srgbClr val="FF0000"/>
              </a:solidFill>
            </a:endParaRPr>
          </a:p>
        </p:txBody>
      </p:sp>
      <p:sp>
        <p:nvSpPr>
          <p:cNvPr id="11" name="مستطيل 10"/>
          <p:cNvSpPr/>
          <p:nvPr/>
        </p:nvSpPr>
        <p:spPr>
          <a:xfrm>
            <a:off x="2360741" y="1278315"/>
            <a:ext cx="6296980" cy="461665"/>
          </a:xfrm>
          <a:prstGeom prst="rect">
            <a:avLst/>
          </a:prstGeom>
        </p:spPr>
        <p:txBody>
          <a:bodyPr wrap="none">
            <a:spAutoFit/>
          </a:bodyPr>
          <a:lstStyle/>
          <a:p>
            <a:r>
              <a:rPr lang="en-US" sz="2400" dirty="0"/>
              <a:t>complete androgen insensitivity syndrome (CAIS)</a:t>
            </a:r>
            <a:endParaRPr lang="ar-IQ" sz="2400" dirty="0"/>
          </a:p>
        </p:txBody>
      </p:sp>
      <p:sp>
        <p:nvSpPr>
          <p:cNvPr id="12" name="مستطيل 11"/>
          <p:cNvSpPr/>
          <p:nvPr/>
        </p:nvSpPr>
        <p:spPr>
          <a:xfrm>
            <a:off x="1301409" y="1739980"/>
            <a:ext cx="10032796" cy="461665"/>
          </a:xfrm>
          <a:prstGeom prst="rect">
            <a:avLst/>
          </a:prstGeom>
        </p:spPr>
        <p:txBody>
          <a:bodyPr wrap="square">
            <a:spAutoFit/>
          </a:bodyPr>
          <a:lstStyle/>
          <a:p>
            <a:r>
              <a:rPr lang="en-US" sz="2400" dirty="0"/>
              <a:t>In the fetus with CAIS, testes </a:t>
            </a:r>
            <a:r>
              <a:rPr lang="en-US" sz="2400" dirty="0" smtClean="0"/>
              <a:t>form normally </a:t>
            </a:r>
            <a:r>
              <a:rPr lang="en-US" sz="2400" dirty="0"/>
              <a:t>due to the action of the SRY gene</a:t>
            </a:r>
            <a:endParaRPr lang="ar-IQ" sz="2400" dirty="0"/>
          </a:p>
        </p:txBody>
      </p:sp>
      <p:sp>
        <p:nvSpPr>
          <p:cNvPr id="13" name="مستطيل 12"/>
          <p:cNvSpPr/>
          <p:nvPr/>
        </p:nvSpPr>
        <p:spPr>
          <a:xfrm>
            <a:off x="3038168" y="2265487"/>
            <a:ext cx="9153832" cy="830997"/>
          </a:xfrm>
          <a:prstGeom prst="rect">
            <a:avLst/>
          </a:prstGeom>
        </p:spPr>
        <p:txBody>
          <a:bodyPr wrap="square">
            <a:spAutoFit/>
          </a:bodyPr>
          <a:lstStyle/>
          <a:p>
            <a:r>
              <a:rPr lang="en-US" sz="2400" dirty="0"/>
              <a:t>testes secrete AMH, leading </a:t>
            </a:r>
            <a:r>
              <a:rPr lang="en-US" sz="2400" dirty="0" smtClean="0"/>
              <a:t>to the </a:t>
            </a:r>
            <a:r>
              <a:rPr lang="en-US" sz="2400" dirty="0"/>
              <a:t>regression of the Müllerian ducts. Hence, CAIS women do not have a uterus</a:t>
            </a:r>
            <a:endParaRPr lang="ar-IQ" sz="2400" dirty="0"/>
          </a:p>
        </p:txBody>
      </p:sp>
      <p:sp>
        <p:nvSpPr>
          <p:cNvPr id="14" name="مستطيل 13"/>
          <p:cNvSpPr/>
          <p:nvPr/>
        </p:nvSpPr>
        <p:spPr>
          <a:xfrm>
            <a:off x="3421626" y="3096484"/>
            <a:ext cx="8316400" cy="1200329"/>
          </a:xfrm>
          <a:prstGeom prst="rect">
            <a:avLst/>
          </a:prstGeom>
        </p:spPr>
        <p:txBody>
          <a:bodyPr wrap="square">
            <a:spAutoFit/>
          </a:bodyPr>
          <a:lstStyle/>
          <a:p>
            <a:r>
              <a:rPr lang="en-US" sz="2400" dirty="0">
                <a:solidFill>
                  <a:schemeClr val="accent1">
                    <a:lumMod val="60000"/>
                    <a:lumOff val="40000"/>
                  </a:schemeClr>
                </a:solidFill>
              </a:rPr>
              <a:t>Testosterone is </a:t>
            </a:r>
            <a:r>
              <a:rPr lang="en-US" sz="2400" dirty="0" smtClean="0">
                <a:solidFill>
                  <a:schemeClr val="accent1">
                    <a:lumMod val="60000"/>
                    <a:lumOff val="40000"/>
                  </a:schemeClr>
                </a:solidFill>
              </a:rPr>
              <a:t>also produced; </a:t>
            </a:r>
            <a:r>
              <a:rPr lang="en-US" sz="2400" dirty="0">
                <a:solidFill>
                  <a:schemeClr val="accent1">
                    <a:lumMod val="60000"/>
                    <a:lumOff val="40000"/>
                  </a:schemeClr>
                </a:solidFill>
              </a:rPr>
              <a:t>however, due to the inability of the androgen receptor to respond, </a:t>
            </a:r>
            <a:r>
              <a:rPr lang="en-US" sz="2400" dirty="0" smtClean="0">
                <a:solidFill>
                  <a:schemeClr val="accent1">
                    <a:lumMod val="60000"/>
                    <a:lumOff val="40000"/>
                  </a:schemeClr>
                </a:solidFill>
              </a:rPr>
              <a:t>the external </a:t>
            </a:r>
            <a:r>
              <a:rPr lang="en-US" sz="2400" dirty="0">
                <a:solidFill>
                  <a:schemeClr val="accent1">
                    <a:lumMod val="60000"/>
                    <a:lumOff val="40000"/>
                  </a:schemeClr>
                </a:solidFill>
              </a:rPr>
              <a:t>genitalia do not </a:t>
            </a:r>
            <a:r>
              <a:rPr lang="en-US" sz="2400" dirty="0" err="1">
                <a:solidFill>
                  <a:schemeClr val="accent1">
                    <a:lumMod val="60000"/>
                    <a:lumOff val="40000"/>
                  </a:schemeClr>
                </a:solidFill>
              </a:rPr>
              <a:t>virilize</a:t>
            </a:r>
            <a:r>
              <a:rPr lang="en-US" sz="2400" dirty="0">
                <a:solidFill>
                  <a:schemeClr val="accent1">
                    <a:lumMod val="60000"/>
                    <a:lumOff val="40000"/>
                  </a:schemeClr>
                </a:solidFill>
              </a:rPr>
              <a:t> and instead undergo female </a:t>
            </a:r>
            <a:r>
              <a:rPr lang="en-US" sz="2400" dirty="0" smtClean="0">
                <a:solidFill>
                  <a:schemeClr val="accent1">
                    <a:lumMod val="60000"/>
                    <a:lumOff val="40000"/>
                  </a:schemeClr>
                </a:solidFill>
              </a:rPr>
              <a:t>development. </a:t>
            </a:r>
            <a:endParaRPr lang="ar-IQ" sz="2400" dirty="0">
              <a:solidFill>
                <a:schemeClr val="accent1">
                  <a:lumMod val="60000"/>
                  <a:lumOff val="40000"/>
                </a:schemeClr>
              </a:solidFill>
            </a:endParaRPr>
          </a:p>
        </p:txBody>
      </p:sp>
      <p:sp>
        <p:nvSpPr>
          <p:cNvPr id="15" name="مستطيل 14"/>
          <p:cNvSpPr/>
          <p:nvPr/>
        </p:nvSpPr>
        <p:spPr>
          <a:xfrm>
            <a:off x="3421626" y="4296813"/>
            <a:ext cx="7976414" cy="1200329"/>
          </a:xfrm>
          <a:prstGeom prst="rect">
            <a:avLst/>
          </a:prstGeom>
        </p:spPr>
        <p:txBody>
          <a:bodyPr wrap="square">
            <a:spAutoFit/>
          </a:bodyPr>
          <a:lstStyle/>
          <a:p>
            <a:r>
              <a:rPr lang="en-US" sz="2400" dirty="0">
                <a:solidFill>
                  <a:schemeClr val="accent1">
                    <a:lumMod val="60000"/>
                    <a:lumOff val="40000"/>
                  </a:schemeClr>
                </a:solidFill>
              </a:rPr>
              <a:t>The baby is born with </a:t>
            </a:r>
            <a:r>
              <a:rPr lang="en-US" sz="2400" dirty="0" smtClean="0">
                <a:solidFill>
                  <a:schemeClr val="accent1">
                    <a:lumMod val="60000"/>
                    <a:lumOff val="40000"/>
                  </a:schemeClr>
                </a:solidFill>
              </a:rPr>
              <a:t>normal female </a:t>
            </a:r>
            <a:r>
              <a:rPr lang="en-US" sz="2400" dirty="0">
                <a:solidFill>
                  <a:schemeClr val="accent1">
                    <a:lumMod val="60000"/>
                    <a:lumOff val="40000"/>
                  </a:schemeClr>
                </a:solidFill>
              </a:rPr>
              <a:t>external genitalia, an absent uterus and testes that are found </a:t>
            </a:r>
            <a:r>
              <a:rPr lang="en-US" sz="2400" dirty="0" smtClean="0">
                <a:solidFill>
                  <a:schemeClr val="accent1">
                    <a:lumMod val="60000"/>
                    <a:lumOff val="40000"/>
                  </a:schemeClr>
                </a:solidFill>
              </a:rPr>
              <a:t>in the </a:t>
            </a:r>
            <a:r>
              <a:rPr lang="en-US" sz="2400" dirty="0">
                <a:solidFill>
                  <a:schemeClr val="accent1">
                    <a:lumMod val="60000"/>
                    <a:lumOff val="40000"/>
                  </a:schemeClr>
                </a:solidFill>
              </a:rPr>
              <a:t>abdomen from the pelvis to the inguinal </a:t>
            </a:r>
            <a:r>
              <a:rPr lang="en-US" sz="2400" dirty="0" smtClean="0">
                <a:solidFill>
                  <a:schemeClr val="accent1">
                    <a:lumMod val="60000"/>
                    <a:lumOff val="40000"/>
                  </a:schemeClr>
                </a:solidFill>
              </a:rPr>
              <a:t>canal. </a:t>
            </a:r>
            <a:endParaRPr lang="ar-IQ" sz="2400" dirty="0">
              <a:solidFill>
                <a:schemeClr val="accent1">
                  <a:lumMod val="60000"/>
                  <a:lumOff val="40000"/>
                </a:schemeClr>
              </a:solidFill>
            </a:endParaRPr>
          </a:p>
        </p:txBody>
      </p:sp>
      <p:sp>
        <p:nvSpPr>
          <p:cNvPr id="16" name="مستطيل 15"/>
          <p:cNvSpPr/>
          <p:nvPr/>
        </p:nvSpPr>
        <p:spPr>
          <a:xfrm>
            <a:off x="1957100" y="5320236"/>
            <a:ext cx="9440940" cy="830997"/>
          </a:xfrm>
          <a:prstGeom prst="rect">
            <a:avLst/>
          </a:prstGeom>
        </p:spPr>
        <p:txBody>
          <a:bodyPr wrap="square">
            <a:spAutoFit/>
          </a:bodyPr>
          <a:lstStyle/>
          <a:p>
            <a:r>
              <a:rPr lang="en-US" sz="2400" dirty="0">
                <a:solidFill>
                  <a:schemeClr val="accent6"/>
                </a:solidFill>
              </a:rPr>
              <a:t>Presentation is usually at puberty with </a:t>
            </a:r>
            <a:r>
              <a:rPr lang="en-US" sz="2400" dirty="0" smtClean="0">
                <a:solidFill>
                  <a:schemeClr val="accent6"/>
                </a:solidFill>
              </a:rPr>
              <a:t>primary amenorrhoea</a:t>
            </a:r>
            <a:r>
              <a:rPr lang="en-US" sz="2400" dirty="0">
                <a:solidFill>
                  <a:schemeClr val="accent6"/>
                </a:solidFill>
              </a:rPr>
              <a:t>, although if the testes are in the inguinal canal they can cause a hernia in a younger girl</a:t>
            </a:r>
            <a:endParaRPr lang="ar-IQ" sz="2400" dirty="0">
              <a:solidFill>
                <a:schemeClr val="accent6"/>
              </a:solidFill>
            </a:endParaRPr>
          </a:p>
        </p:txBody>
      </p:sp>
      <p:sp>
        <p:nvSpPr>
          <p:cNvPr id="17" name="مستطيل 16"/>
          <p:cNvSpPr/>
          <p:nvPr/>
        </p:nvSpPr>
        <p:spPr>
          <a:xfrm>
            <a:off x="4114197" y="6021094"/>
            <a:ext cx="7623829" cy="830997"/>
          </a:xfrm>
          <a:prstGeom prst="rect">
            <a:avLst/>
          </a:prstGeom>
        </p:spPr>
        <p:txBody>
          <a:bodyPr wrap="square">
            <a:spAutoFit/>
          </a:bodyPr>
          <a:lstStyle/>
          <a:p>
            <a:r>
              <a:rPr lang="en-US" sz="2400" dirty="0"/>
              <a:t>Treatment counsel the family and psychological support. </a:t>
            </a:r>
            <a:r>
              <a:rPr lang="en-US" sz="2400" dirty="0" err="1"/>
              <a:t>Gonadectomy</a:t>
            </a:r>
            <a:r>
              <a:rPr lang="en-US" sz="2400" dirty="0"/>
              <a:t> should be done</a:t>
            </a:r>
            <a:endParaRPr lang="ar-IQ"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04" y="2201645"/>
            <a:ext cx="2838787" cy="305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038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809" y="869431"/>
            <a:ext cx="9220547" cy="58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26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
        <p:nvSpPr>
          <p:cNvPr id="2" name="مستطيل 1"/>
          <p:cNvSpPr/>
          <p:nvPr/>
        </p:nvSpPr>
        <p:spPr>
          <a:xfrm>
            <a:off x="607285" y="1180403"/>
            <a:ext cx="4975338" cy="584775"/>
          </a:xfrm>
          <a:prstGeom prst="rect">
            <a:avLst/>
          </a:prstGeom>
        </p:spPr>
        <p:txBody>
          <a:bodyPr wrap="square">
            <a:spAutoFit/>
          </a:bodyPr>
          <a:lstStyle/>
          <a:p>
            <a:r>
              <a:rPr lang="en-US" sz="3200" dirty="0">
                <a:solidFill>
                  <a:srgbClr val="FF0000"/>
                </a:solidFill>
              </a:rPr>
              <a:t>LEARNING OBJECTIVES</a:t>
            </a:r>
            <a:endParaRPr lang="ar-IQ" sz="3200" dirty="0">
              <a:solidFill>
                <a:srgbClr val="FF0000"/>
              </a:solidFill>
            </a:endParaRPr>
          </a:p>
        </p:txBody>
      </p:sp>
      <p:sp>
        <p:nvSpPr>
          <p:cNvPr id="10" name="مستطيل 9"/>
          <p:cNvSpPr/>
          <p:nvPr/>
        </p:nvSpPr>
        <p:spPr>
          <a:xfrm>
            <a:off x="1028699" y="2302329"/>
            <a:ext cx="10123715" cy="2677656"/>
          </a:xfrm>
          <a:prstGeom prst="rect">
            <a:avLst/>
          </a:prstGeom>
        </p:spPr>
        <p:txBody>
          <a:bodyPr wrap="square">
            <a:spAutoFit/>
          </a:bodyPr>
          <a:lstStyle/>
          <a:p>
            <a:pPr marL="285750" indent="-285750">
              <a:buFont typeface="Wingdings" pitchFamily="2" charset="2"/>
              <a:buChar char="ü"/>
            </a:pPr>
            <a:r>
              <a:rPr lang="en-US" sz="2800" dirty="0"/>
              <a:t>To define puberty </a:t>
            </a:r>
            <a:endParaRPr lang="en-US" sz="2800" dirty="0" smtClean="0"/>
          </a:p>
          <a:p>
            <a:pPr marL="285750" indent="-285750">
              <a:buFont typeface="Wingdings" pitchFamily="2" charset="2"/>
              <a:buChar char="ü"/>
            </a:pPr>
            <a:r>
              <a:rPr lang="en-US" sz="2800" dirty="0" smtClean="0"/>
              <a:t>To </a:t>
            </a:r>
            <a:r>
              <a:rPr lang="en-US" sz="2800" dirty="0"/>
              <a:t>understand the physiology of puberty</a:t>
            </a:r>
          </a:p>
          <a:p>
            <a:pPr marL="285750" indent="-285750">
              <a:buFont typeface="Wingdings" pitchFamily="2" charset="2"/>
              <a:buChar char="ü"/>
            </a:pPr>
            <a:r>
              <a:rPr lang="en-US" sz="2800" dirty="0" smtClean="0"/>
              <a:t>Describe </a:t>
            </a:r>
            <a:r>
              <a:rPr lang="en-US" sz="2800" dirty="0"/>
              <a:t>the normal changes of puberty and the secondary sexual differentiation that </a:t>
            </a:r>
            <a:r>
              <a:rPr lang="en-US" sz="2800" dirty="0" smtClean="0"/>
              <a:t>accompanies it</a:t>
            </a:r>
            <a:r>
              <a:rPr lang="en-US" sz="2800" dirty="0"/>
              <a:t>.</a:t>
            </a:r>
          </a:p>
          <a:p>
            <a:pPr marL="285750" indent="-285750">
              <a:buFont typeface="Wingdings" pitchFamily="2" charset="2"/>
              <a:buChar char="ü"/>
            </a:pPr>
            <a:r>
              <a:rPr lang="en-US" sz="2800" dirty="0" smtClean="0"/>
              <a:t> </a:t>
            </a:r>
            <a:r>
              <a:rPr lang="en-US" sz="2800" dirty="0"/>
              <a:t>Understand the classification and causes of abnormal puberty and disorders of sexual development</a:t>
            </a:r>
            <a:endParaRPr lang="ar-IQ" sz="2800" dirty="0"/>
          </a:p>
        </p:txBody>
      </p:sp>
    </p:spTree>
    <p:extLst>
      <p:ext uri="{BB962C8B-B14F-4D97-AF65-F5344CB8AC3E}">
        <p14:creationId xmlns:p14="http://schemas.microsoft.com/office/powerpoint/2010/main" val="3499647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
        <p:nvSpPr>
          <p:cNvPr id="2" name="مستطيل 1"/>
          <p:cNvSpPr/>
          <p:nvPr/>
        </p:nvSpPr>
        <p:spPr>
          <a:xfrm>
            <a:off x="343265" y="1091070"/>
            <a:ext cx="4415568" cy="523220"/>
          </a:xfrm>
          <a:prstGeom prst="rect">
            <a:avLst/>
          </a:prstGeom>
        </p:spPr>
        <p:txBody>
          <a:bodyPr wrap="none">
            <a:spAutoFit/>
          </a:bodyPr>
          <a:lstStyle/>
          <a:p>
            <a:r>
              <a:rPr lang="en-US" sz="2800" dirty="0">
                <a:solidFill>
                  <a:srgbClr val="00B0F0"/>
                </a:solidFill>
              </a:rPr>
              <a:t>5-Alpha-reductase deficiency</a:t>
            </a:r>
            <a:endParaRPr lang="ar-IQ" sz="2800" dirty="0">
              <a:solidFill>
                <a:srgbClr val="00B0F0"/>
              </a:solidFill>
            </a:endParaRPr>
          </a:p>
        </p:txBody>
      </p:sp>
      <p:sp>
        <p:nvSpPr>
          <p:cNvPr id="3" name="مستطيل 2"/>
          <p:cNvSpPr/>
          <p:nvPr/>
        </p:nvSpPr>
        <p:spPr>
          <a:xfrm>
            <a:off x="615018" y="1561426"/>
            <a:ext cx="11533824" cy="1200329"/>
          </a:xfrm>
          <a:prstGeom prst="rect">
            <a:avLst/>
          </a:prstGeom>
        </p:spPr>
        <p:txBody>
          <a:bodyPr wrap="square">
            <a:spAutoFit/>
          </a:bodyPr>
          <a:lstStyle/>
          <a:p>
            <a:r>
              <a:rPr lang="en-US" sz="2400" dirty="0" smtClean="0"/>
              <a:t>The </a:t>
            </a:r>
            <a:r>
              <a:rPr lang="en-US" sz="2400" dirty="0"/>
              <a:t>fetus has an XY </a:t>
            </a:r>
            <a:r>
              <a:rPr lang="en-US" sz="2400" dirty="0" err="1"/>
              <a:t>karytype</a:t>
            </a:r>
            <a:r>
              <a:rPr lang="en-US" sz="2400" dirty="0"/>
              <a:t> and normal functioning testes that produce both testosterone</a:t>
            </a:r>
          </a:p>
          <a:p>
            <a:r>
              <a:rPr lang="en-US" sz="2400" dirty="0"/>
              <a:t>and AMH. However, the fetus is unable to convert testosterone to </a:t>
            </a:r>
            <a:r>
              <a:rPr lang="en-US" sz="2400" dirty="0" err="1"/>
              <a:t>dihydrotestosterone</a:t>
            </a:r>
            <a:r>
              <a:rPr lang="en-US" sz="2400" dirty="0"/>
              <a:t> in the </a:t>
            </a:r>
            <a:r>
              <a:rPr lang="en-US" sz="2400" dirty="0" smtClean="0"/>
              <a:t>peripheral tissues </a:t>
            </a:r>
            <a:r>
              <a:rPr lang="en-US" sz="2400" dirty="0"/>
              <a:t>and so cannot </a:t>
            </a:r>
            <a:r>
              <a:rPr lang="en-US" sz="2400" dirty="0" err="1"/>
              <a:t>virilize</a:t>
            </a:r>
            <a:r>
              <a:rPr lang="en-US" sz="2400" dirty="0"/>
              <a:t> normally</a:t>
            </a:r>
            <a:endParaRPr lang="ar-IQ" sz="2400" dirty="0"/>
          </a:p>
        </p:txBody>
      </p:sp>
      <p:sp>
        <p:nvSpPr>
          <p:cNvPr id="10" name="مستطيل 9"/>
          <p:cNvSpPr/>
          <p:nvPr/>
        </p:nvSpPr>
        <p:spPr>
          <a:xfrm>
            <a:off x="563109" y="2749916"/>
            <a:ext cx="10390308" cy="830997"/>
          </a:xfrm>
          <a:prstGeom prst="rect">
            <a:avLst/>
          </a:prstGeom>
        </p:spPr>
        <p:txBody>
          <a:bodyPr wrap="square">
            <a:spAutoFit/>
          </a:bodyPr>
          <a:lstStyle/>
          <a:p>
            <a:r>
              <a:rPr lang="en-US" sz="2400" dirty="0"/>
              <a:t>Presentation is usually with ambiguous genitalia at birth, but </a:t>
            </a:r>
            <a:r>
              <a:rPr lang="en-US" sz="2400" dirty="0" smtClean="0"/>
              <a:t>can also </a:t>
            </a:r>
            <a:r>
              <a:rPr lang="en-US" sz="2400" dirty="0"/>
              <a:t>be with increasing </a:t>
            </a:r>
            <a:r>
              <a:rPr lang="en-US" sz="2400" dirty="0" err="1"/>
              <a:t>virilization</a:t>
            </a:r>
            <a:r>
              <a:rPr lang="en-US" sz="2400" dirty="0"/>
              <a:t> at puberty of a female child</a:t>
            </a:r>
            <a:endParaRPr lang="ar-IQ" sz="2400" dirty="0"/>
          </a:p>
        </p:txBody>
      </p:sp>
      <p:sp>
        <p:nvSpPr>
          <p:cNvPr id="11" name="مستطيل 10"/>
          <p:cNvSpPr/>
          <p:nvPr/>
        </p:nvSpPr>
        <p:spPr>
          <a:xfrm>
            <a:off x="615018" y="3619083"/>
            <a:ext cx="9384388" cy="461665"/>
          </a:xfrm>
          <a:prstGeom prst="rect">
            <a:avLst/>
          </a:prstGeom>
        </p:spPr>
        <p:txBody>
          <a:bodyPr wrap="square">
            <a:spAutoFit/>
          </a:bodyPr>
          <a:lstStyle/>
          <a:p>
            <a:r>
              <a:rPr lang="en-US" sz="2400" dirty="0"/>
              <a:t>the genitalia where a male is born with an underdeveloped penis</a:t>
            </a:r>
            <a:endParaRPr lang="ar-IQ" sz="2400" dirty="0"/>
          </a:p>
        </p:txBody>
      </p:sp>
    </p:spTree>
    <p:extLst>
      <p:ext uri="{BB962C8B-B14F-4D97-AF65-F5344CB8AC3E}">
        <p14:creationId xmlns:p14="http://schemas.microsoft.com/office/powerpoint/2010/main" val="2984799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
        <p:nvSpPr>
          <p:cNvPr id="2" name="مستطيل 1"/>
          <p:cNvSpPr/>
          <p:nvPr/>
        </p:nvSpPr>
        <p:spPr>
          <a:xfrm>
            <a:off x="520065" y="960326"/>
            <a:ext cx="3485441" cy="461665"/>
          </a:xfrm>
          <a:prstGeom prst="rect">
            <a:avLst/>
          </a:prstGeom>
        </p:spPr>
        <p:txBody>
          <a:bodyPr wrap="none">
            <a:spAutoFit/>
          </a:bodyPr>
          <a:lstStyle/>
          <a:p>
            <a:r>
              <a:rPr lang="en-US" sz="2400" dirty="0">
                <a:solidFill>
                  <a:srgbClr val="00B0F0"/>
                </a:solidFill>
              </a:rPr>
              <a:t>TRUE HERMAPHRODITISM</a:t>
            </a:r>
            <a:endParaRPr lang="ar-IQ" sz="2400" dirty="0">
              <a:solidFill>
                <a:srgbClr val="00B0F0"/>
              </a:solidFill>
            </a:endParaRPr>
          </a:p>
        </p:txBody>
      </p:sp>
      <p:sp>
        <p:nvSpPr>
          <p:cNvPr id="3" name="مستطيل 2"/>
          <p:cNvSpPr/>
          <p:nvPr/>
        </p:nvSpPr>
        <p:spPr>
          <a:xfrm>
            <a:off x="1788827" y="1499813"/>
            <a:ext cx="9545378" cy="830997"/>
          </a:xfrm>
          <a:prstGeom prst="rect">
            <a:avLst/>
          </a:prstGeom>
        </p:spPr>
        <p:txBody>
          <a:bodyPr wrap="square">
            <a:spAutoFit/>
          </a:bodyPr>
          <a:lstStyle/>
          <a:p>
            <a:r>
              <a:rPr lang="en-US" sz="2400" dirty="0"/>
              <a:t>Both the testicular and ovarian tissues are present in </a:t>
            </a:r>
            <a:r>
              <a:rPr lang="en-US" sz="2400" dirty="0" smtClean="0"/>
              <a:t>an individual </a:t>
            </a:r>
            <a:r>
              <a:rPr lang="en-US" sz="2400" dirty="0"/>
              <a:t>in different combinations.</a:t>
            </a:r>
            <a:endParaRPr lang="ar-IQ" sz="2400" dirty="0"/>
          </a:p>
        </p:txBody>
      </p:sp>
      <p:sp>
        <p:nvSpPr>
          <p:cNvPr id="10" name="مستطيل 9"/>
          <p:cNvSpPr/>
          <p:nvPr/>
        </p:nvSpPr>
        <p:spPr>
          <a:xfrm>
            <a:off x="1938727" y="2477365"/>
            <a:ext cx="9095629" cy="830997"/>
          </a:xfrm>
          <a:prstGeom prst="rect">
            <a:avLst/>
          </a:prstGeom>
        </p:spPr>
        <p:txBody>
          <a:bodyPr wrap="square">
            <a:spAutoFit/>
          </a:bodyPr>
          <a:lstStyle/>
          <a:p>
            <a:r>
              <a:rPr lang="en-US" sz="2400" dirty="0"/>
              <a:t>The common presentation is ambiguity of </a:t>
            </a:r>
            <a:r>
              <a:rPr lang="en-US" sz="2400" dirty="0" smtClean="0"/>
              <a:t>external genitalia </a:t>
            </a:r>
            <a:r>
              <a:rPr lang="en-US" sz="2400" dirty="0"/>
              <a:t>and under </a:t>
            </a:r>
            <a:r>
              <a:rPr lang="en-US" sz="2400" dirty="0" err="1"/>
              <a:t>musculinization</a:t>
            </a:r>
            <a:endParaRPr lang="ar-IQ" sz="2400" dirty="0"/>
          </a:p>
        </p:txBody>
      </p:sp>
      <p:sp>
        <p:nvSpPr>
          <p:cNvPr id="11" name="مستطيل 10"/>
          <p:cNvSpPr/>
          <p:nvPr/>
        </p:nvSpPr>
        <p:spPr>
          <a:xfrm>
            <a:off x="1938727" y="3295763"/>
            <a:ext cx="7076617" cy="461665"/>
          </a:xfrm>
          <a:prstGeom prst="rect">
            <a:avLst/>
          </a:prstGeom>
        </p:spPr>
        <p:txBody>
          <a:bodyPr wrap="none">
            <a:spAutoFit/>
          </a:bodyPr>
          <a:lstStyle/>
          <a:p>
            <a:r>
              <a:rPr lang="en-US" sz="2400" dirty="0"/>
              <a:t>75% develop </a:t>
            </a:r>
            <a:r>
              <a:rPr lang="en-US" sz="2400" dirty="0" err="1"/>
              <a:t>gynecomastia</a:t>
            </a:r>
            <a:r>
              <a:rPr lang="en-US" sz="2400" dirty="0"/>
              <a:t> and nearly 50% menstruate</a:t>
            </a:r>
            <a:endParaRPr lang="ar-IQ" sz="2400" dirty="0"/>
          </a:p>
        </p:txBody>
      </p:sp>
      <p:sp>
        <p:nvSpPr>
          <p:cNvPr id="12" name="مستطيل 11"/>
          <p:cNvSpPr/>
          <p:nvPr/>
        </p:nvSpPr>
        <p:spPr>
          <a:xfrm>
            <a:off x="1788826" y="3757428"/>
            <a:ext cx="10053403" cy="646331"/>
          </a:xfrm>
          <a:prstGeom prst="rect">
            <a:avLst/>
          </a:prstGeom>
        </p:spPr>
        <p:txBody>
          <a:bodyPr wrap="square">
            <a:spAutoFit/>
          </a:bodyPr>
          <a:lstStyle/>
          <a:p>
            <a:r>
              <a:rPr lang="en-US" dirty="0"/>
              <a:t>Sex chromatin is usually positive.</a:t>
            </a:r>
          </a:p>
          <a:p>
            <a:r>
              <a:rPr lang="en-US" dirty="0"/>
              <a:t> Karyotype is usually 46, XX (70%), rest </a:t>
            </a:r>
            <a:r>
              <a:rPr lang="en-US" dirty="0" smtClean="0"/>
              <a:t>are 46</a:t>
            </a:r>
            <a:r>
              <a:rPr lang="en-US" dirty="0"/>
              <a:t>, XY and rarely mosaic XX/XY.</a:t>
            </a:r>
            <a:endParaRPr lang="ar-IQ" dirty="0"/>
          </a:p>
        </p:txBody>
      </p:sp>
    </p:spTree>
    <p:extLst>
      <p:ext uri="{BB962C8B-B14F-4D97-AF65-F5344CB8AC3E}">
        <p14:creationId xmlns:p14="http://schemas.microsoft.com/office/powerpoint/2010/main" val="1098457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30372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123124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98296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224222" y="861312"/>
            <a:ext cx="1891865" cy="523220"/>
          </a:xfrm>
          <a:prstGeom prst="rect">
            <a:avLst/>
          </a:prstGeom>
        </p:spPr>
        <p:txBody>
          <a:bodyPr wrap="none">
            <a:spAutoFit/>
          </a:bodyPr>
          <a:lstStyle/>
          <a:p>
            <a:r>
              <a:rPr lang="en-US" sz="2800" dirty="0">
                <a:solidFill>
                  <a:schemeClr val="accent1">
                    <a:lumMod val="50000"/>
                  </a:schemeClr>
                </a:solidFill>
              </a:rPr>
              <a:t>DEFINITION</a:t>
            </a:r>
            <a:endParaRPr lang="ar-IQ" sz="2800" dirty="0">
              <a:solidFill>
                <a:schemeClr val="accent1">
                  <a:lumMod val="50000"/>
                </a:schemeClr>
              </a:solidFill>
            </a:endParaRPr>
          </a:p>
        </p:txBody>
      </p:sp>
      <p:sp>
        <p:nvSpPr>
          <p:cNvPr id="3" name="مستطيل 2"/>
          <p:cNvSpPr/>
          <p:nvPr/>
        </p:nvSpPr>
        <p:spPr>
          <a:xfrm>
            <a:off x="2085997" y="908233"/>
            <a:ext cx="9972240" cy="2308324"/>
          </a:xfrm>
          <a:prstGeom prst="rect">
            <a:avLst/>
          </a:prstGeom>
        </p:spPr>
        <p:txBody>
          <a:bodyPr wrap="square">
            <a:spAutoFit/>
          </a:bodyPr>
          <a:lstStyle/>
          <a:p>
            <a:r>
              <a:rPr lang="en-US" sz="2400" dirty="0"/>
              <a:t>Puberty is the process of </a:t>
            </a:r>
            <a:r>
              <a:rPr lang="en-US" sz="2400" dirty="0">
                <a:solidFill>
                  <a:schemeClr val="bg2">
                    <a:lumMod val="25000"/>
                  </a:schemeClr>
                </a:solidFill>
              </a:rPr>
              <a:t>reproductive</a:t>
            </a:r>
            <a:r>
              <a:rPr lang="en-US" sz="2400" dirty="0"/>
              <a:t> and </a:t>
            </a:r>
            <a:r>
              <a:rPr lang="en-US" sz="2400" dirty="0">
                <a:solidFill>
                  <a:schemeClr val="bg2">
                    <a:lumMod val="25000"/>
                  </a:schemeClr>
                </a:solidFill>
              </a:rPr>
              <a:t>sexual developmen</a:t>
            </a:r>
            <a:r>
              <a:rPr lang="en-US" sz="2400" dirty="0"/>
              <a:t>t and </a:t>
            </a:r>
            <a:r>
              <a:rPr lang="en-US" sz="2400" dirty="0">
                <a:solidFill>
                  <a:schemeClr val="bg2">
                    <a:lumMod val="25000"/>
                  </a:schemeClr>
                </a:solidFill>
              </a:rPr>
              <a:t>maturation </a:t>
            </a:r>
            <a:r>
              <a:rPr lang="en-US" sz="2400" dirty="0"/>
              <a:t>that changes a child into an adult .Or :Normal physiologic transition from childhood to sexual and reproductive maturity</a:t>
            </a:r>
            <a:endParaRPr lang="en-US" sz="2400" dirty="0" smtClean="0"/>
          </a:p>
          <a:p>
            <a:r>
              <a:rPr lang="en-US" sz="2400" dirty="0" smtClean="0"/>
              <a:t> </a:t>
            </a:r>
            <a:r>
              <a:rPr lang="en-US" sz="2400" dirty="0"/>
              <a:t>In this period there are   gradual development of secondary sexual </a:t>
            </a:r>
            <a:r>
              <a:rPr lang="en-US" sz="2400" dirty="0" smtClean="0"/>
              <a:t>characters </a:t>
            </a:r>
            <a:r>
              <a:rPr lang="en-US" sz="2400" dirty="0"/>
              <a:t>(development of the </a:t>
            </a:r>
            <a:r>
              <a:rPr lang="en-US" sz="2400" dirty="0" err="1"/>
              <a:t>breast,sexual</a:t>
            </a:r>
            <a:r>
              <a:rPr lang="en-US" sz="2400" dirty="0"/>
              <a:t> hair and genitalia </a:t>
            </a:r>
            <a:r>
              <a:rPr lang="en-US" sz="2400" dirty="0" smtClean="0"/>
              <a:t>)in </a:t>
            </a:r>
            <a:r>
              <a:rPr lang="en-US" sz="2400" dirty="0"/>
              <a:t>addition to limited acceleration in body growth </a:t>
            </a:r>
            <a:r>
              <a:rPr lang="en-US" sz="2400" dirty="0" smtClean="0"/>
              <a:t>.</a:t>
            </a:r>
            <a:endParaRPr lang="ar-IQ" sz="2400" dirty="0"/>
          </a:p>
        </p:txBody>
      </p:sp>
      <p:sp>
        <p:nvSpPr>
          <p:cNvPr id="15" name="مستطيل 14"/>
          <p:cNvSpPr/>
          <p:nvPr/>
        </p:nvSpPr>
        <p:spPr>
          <a:xfrm>
            <a:off x="224220" y="3441680"/>
            <a:ext cx="2771593" cy="523220"/>
          </a:xfrm>
          <a:prstGeom prst="rect">
            <a:avLst/>
          </a:prstGeom>
        </p:spPr>
        <p:txBody>
          <a:bodyPr wrap="none">
            <a:spAutoFit/>
          </a:bodyPr>
          <a:lstStyle/>
          <a:p>
            <a:r>
              <a:rPr lang="en-US" sz="2800" dirty="0"/>
              <a:t>ENDOCRINOLOGY</a:t>
            </a:r>
            <a:endParaRPr lang="ar-IQ" sz="2800" dirty="0"/>
          </a:p>
        </p:txBody>
      </p:sp>
      <p:sp>
        <p:nvSpPr>
          <p:cNvPr id="16" name="مستطيل 15"/>
          <p:cNvSpPr/>
          <p:nvPr/>
        </p:nvSpPr>
        <p:spPr>
          <a:xfrm>
            <a:off x="3092175" y="3441680"/>
            <a:ext cx="8940010" cy="3416320"/>
          </a:xfrm>
          <a:prstGeom prst="rect">
            <a:avLst/>
          </a:prstGeom>
        </p:spPr>
        <p:txBody>
          <a:bodyPr wrap="square">
            <a:spAutoFit/>
          </a:bodyPr>
          <a:lstStyle/>
          <a:p>
            <a:pPr marL="285750" indent="-285750">
              <a:buFont typeface="Wingdings" pitchFamily="2" charset="2"/>
              <a:buChar char="v"/>
            </a:pPr>
            <a:r>
              <a:rPr lang="en-US" sz="2400" dirty="0" smtClean="0"/>
              <a:t>During </a:t>
            </a:r>
            <a:r>
              <a:rPr lang="en-US" sz="2400" dirty="0"/>
              <a:t>childhood, the Hypothalamic-</a:t>
            </a:r>
            <a:r>
              <a:rPr lang="en-US" sz="2400" dirty="0" err="1"/>
              <a:t>Pitutary</a:t>
            </a:r>
            <a:r>
              <a:rPr lang="en-US" sz="2400" dirty="0"/>
              <a:t>-Ovarian  (HPO) axis is suppressed and levels of </a:t>
            </a:r>
            <a:r>
              <a:rPr lang="en-US" sz="2400" dirty="0" err="1"/>
              <a:t>GnRH</a:t>
            </a:r>
            <a:r>
              <a:rPr lang="en-US" sz="2400" dirty="0"/>
              <a:t>, FSH , LH, oestradiol are very low.</a:t>
            </a:r>
          </a:p>
          <a:p>
            <a:pPr marL="285750" indent="-285750">
              <a:buFont typeface="Wingdings" pitchFamily="2" charset="2"/>
              <a:buChar char="v"/>
            </a:pPr>
            <a:r>
              <a:rPr lang="en-US" sz="2400" dirty="0" smtClean="0"/>
              <a:t>From </a:t>
            </a:r>
            <a:r>
              <a:rPr lang="en-US" sz="2400" dirty="0"/>
              <a:t>the age 8–9 years </a:t>
            </a:r>
            <a:r>
              <a:rPr lang="en-US" sz="2400" dirty="0" err="1"/>
              <a:t>GnRH</a:t>
            </a:r>
            <a:r>
              <a:rPr lang="en-US" sz="2400" dirty="0"/>
              <a:t> is secreted from the hypothalamus in pulsations of </a:t>
            </a:r>
            <a:r>
              <a:rPr lang="en-US" sz="2400" dirty="0">
                <a:solidFill>
                  <a:srgbClr val="00B050"/>
                </a:solidFill>
              </a:rPr>
              <a:t>increasing amplitude and  frequency</a:t>
            </a:r>
            <a:r>
              <a:rPr lang="en-US" sz="2400" dirty="0"/>
              <a:t>. </a:t>
            </a:r>
          </a:p>
          <a:p>
            <a:pPr marL="285750" indent="-285750">
              <a:buFont typeface="Wingdings" pitchFamily="2" charset="2"/>
              <a:buChar char="v"/>
            </a:pPr>
            <a:r>
              <a:rPr lang="en-US" sz="2400" dirty="0" smtClean="0"/>
              <a:t>This </a:t>
            </a:r>
            <a:r>
              <a:rPr lang="en-US" sz="2400" dirty="0"/>
              <a:t>stimulates secretion of FSH and LH by the pituitary glands ; which stimulates the production of oestrogen from the ovaries.</a:t>
            </a:r>
          </a:p>
          <a:p>
            <a:pPr marL="285750" indent="-285750">
              <a:buFont typeface="Wingdings" pitchFamily="2" charset="2"/>
              <a:buChar char="v"/>
            </a:pPr>
            <a:r>
              <a:rPr lang="en-US" sz="2400" dirty="0" smtClean="0"/>
              <a:t>Oestrogen </a:t>
            </a:r>
            <a:r>
              <a:rPr lang="en-US" sz="2400" dirty="0"/>
              <a:t>is responsible for the development of uterus, vagina, vulva, and also the breasts. </a:t>
            </a:r>
          </a:p>
          <a:p>
            <a:r>
              <a:rPr lang="en-US" sz="2400" dirty="0" err="1"/>
              <a:t>GnRH</a:t>
            </a:r>
            <a:r>
              <a:rPr lang="en-US" sz="2400" dirty="0"/>
              <a:t> → FSH, LH → Oestradiol </a:t>
            </a:r>
            <a:r>
              <a:rPr lang="en-US" sz="2400" dirty="0" smtClean="0"/>
              <a:t> </a:t>
            </a: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3375"/>
            <a:ext cx="3049508" cy="247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415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
        <p:nvSpPr>
          <p:cNvPr id="2" name="مستطيل 1"/>
          <p:cNvSpPr/>
          <p:nvPr/>
        </p:nvSpPr>
        <p:spPr>
          <a:xfrm>
            <a:off x="201432" y="1026914"/>
            <a:ext cx="3778342" cy="523220"/>
          </a:xfrm>
          <a:prstGeom prst="rect">
            <a:avLst/>
          </a:prstGeom>
        </p:spPr>
        <p:txBody>
          <a:bodyPr wrap="none">
            <a:spAutoFit/>
          </a:bodyPr>
          <a:lstStyle/>
          <a:p>
            <a:r>
              <a:rPr lang="en-US" sz="2800" dirty="0" smtClean="0">
                <a:solidFill>
                  <a:srgbClr val="00B050"/>
                </a:solidFill>
              </a:rPr>
              <a:t>PYSIOLOGICAL </a:t>
            </a:r>
            <a:r>
              <a:rPr lang="en-US" sz="2800" dirty="0">
                <a:solidFill>
                  <a:srgbClr val="00B050"/>
                </a:solidFill>
              </a:rPr>
              <a:t>CHANGES</a:t>
            </a:r>
            <a:endParaRPr lang="ar-IQ" sz="2800" dirty="0">
              <a:solidFill>
                <a:srgbClr val="00B050"/>
              </a:solidFill>
            </a:endParaRPr>
          </a:p>
        </p:txBody>
      </p:sp>
      <p:sp>
        <p:nvSpPr>
          <p:cNvPr id="3" name="مستطيل 2"/>
          <p:cNvSpPr/>
          <p:nvPr/>
        </p:nvSpPr>
        <p:spPr>
          <a:xfrm>
            <a:off x="493107" y="1645563"/>
            <a:ext cx="9014451" cy="2677656"/>
          </a:xfrm>
          <a:prstGeom prst="rect">
            <a:avLst/>
          </a:prstGeom>
        </p:spPr>
        <p:txBody>
          <a:bodyPr wrap="square">
            <a:spAutoFit/>
          </a:bodyPr>
          <a:lstStyle/>
          <a:p>
            <a:r>
              <a:rPr lang="en-US" sz="2400" dirty="0"/>
              <a:t>The exact mechanism determining the onset of puberty is still unknown, but it is influenced by many factors including </a:t>
            </a:r>
            <a:r>
              <a:rPr lang="en-US" sz="2400" dirty="0">
                <a:solidFill>
                  <a:srgbClr val="00B050"/>
                </a:solidFill>
              </a:rPr>
              <a:t>race</a:t>
            </a:r>
            <a:r>
              <a:rPr lang="en-US" sz="2400" dirty="0"/>
              <a:t>, </a:t>
            </a:r>
            <a:r>
              <a:rPr lang="en-US" sz="2400" dirty="0">
                <a:solidFill>
                  <a:srgbClr val="00B050"/>
                </a:solidFill>
              </a:rPr>
              <a:t>heredity</a:t>
            </a:r>
            <a:r>
              <a:rPr lang="en-US" sz="2400" dirty="0"/>
              <a:t>, </a:t>
            </a:r>
            <a:r>
              <a:rPr lang="en-US" sz="2400" dirty="0">
                <a:solidFill>
                  <a:srgbClr val="00B050"/>
                </a:solidFill>
              </a:rPr>
              <a:t>body weight </a:t>
            </a:r>
            <a:r>
              <a:rPr lang="en-US" sz="2400" dirty="0" smtClean="0"/>
              <a:t>, </a:t>
            </a:r>
            <a:r>
              <a:rPr lang="en-US" sz="2400" dirty="0" smtClean="0">
                <a:solidFill>
                  <a:srgbClr val="00B050"/>
                </a:solidFill>
              </a:rPr>
              <a:t>exercise</a:t>
            </a:r>
            <a:r>
              <a:rPr lang="en-US" sz="2400" dirty="0" smtClean="0"/>
              <a:t>., </a:t>
            </a:r>
            <a:r>
              <a:rPr lang="en-US" sz="2400" dirty="0" err="1" smtClean="0">
                <a:solidFill>
                  <a:srgbClr val="00B050"/>
                </a:solidFill>
              </a:rPr>
              <a:t>nutrional</a:t>
            </a:r>
            <a:r>
              <a:rPr lang="en-US" sz="2400" dirty="0" smtClean="0">
                <a:solidFill>
                  <a:srgbClr val="00B050"/>
                </a:solidFill>
              </a:rPr>
              <a:t> status</a:t>
            </a:r>
            <a:r>
              <a:rPr lang="en-US" sz="2400" dirty="0" smtClean="0"/>
              <a:t>, </a:t>
            </a:r>
            <a:r>
              <a:rPr lang="en-US" sz="2400" dirty="0" smtClean="0">
                <a:solidFill>
                  <a:srgbClr val="00B050"/>
                </a:solidFill>
              </a:rPr>
              <a:t>psychological factors </a:t>
            </a:r>
            <a:r>
              <a:rPr lang="en-US" sz="2400" dirty="0" smtClean="0"/>
              <a:t>and  </a:t>
            </a:r>
            <a:r>
              <a:rPr lang="en-US" sz="2400" dirty="0" err="1">
                <a:solidFill>
                  <a:srgbClr val="00B050"/>
                </a:solidFill>
              </a:rPr>
              <a:t>Leptin</a:t>
            </a:r>
            <a:r>
              <a:rPr lang="en-US" sz="2400" dirty="0"/>
              <a:t> plays a </a:t>
            </a:r>
            <a:r>
              <a:rPr lang="en-US" sz="2400" dirty="0" smtClean="0"/>
              <a:t> </a:t>
            </a:r>
            <a:r>
              <a:rPr lang="en-US" sz="2400" dirty="0"/>
              <a:t>role in the onset of </a:t>
            </a:r>
            <a:r>
              <a:rPr lang="en-US" sz="2400" dirty="0" smtClean="0"/>
              <a:t>puberty.</a:t>
            </a:r>
          </a:p>
          <a:p>
            <a:r>
              <a:rPr lang="en-US" sz="2400" dirty="0"/>
              <a:t>A girl, living in urban areas with good nutrition, adequate</a:t>
            </a:r>
          </a:p>
          <a:p>
            <a:r>
              <a:rPr lang="en-US" sz="2400" dirty="0"/>
              <a:t>body weight and whose mother and sisters have early</a:t>
            </a:r>
          </a:p>
          <a:p>
            <a:r>
              <a:rPr lang="en-US" sz="2400" dirty="0"/>
              <a:t>menarche, starts puberty early.</a:t>
            </a:r>
            <a:endParaRPr lang="ar-IQ" sz="2400" dirty="0"/>
          </a:p>
        </p:txBody>
      </p:sp>
    </p:spTree>
    <p:extLst>
      <p:ext uri="{BB962C8B-B14F-4D97-AF65-F5344CB8AC3E}">
        <p14:creationId xmlns:p14="http://schemas.microsoft.com/office/powerpoint/2010/main" val="385442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
        <p:nvSpPr>
          <p:cNvPr id="2" name="مستطيل 1"/>
          <p:cNvSpPr/>
          <p:nvPr/>
        </p:nvSpPr>
        <p:spPr>
          <a:xfrm>
            <a:off x="475225" y="1044059"/>
            <a:ext cx="4953023" cy="461665"/>
          </a:xfrm>
          <a:prstGeom prst="rect">
            <a:avLst/>
          </a:prstGeom>
        </p:spPr>
        <p:txBody>
          <a:bodyPr wrap="none">
            <a:spAutoFit/>
          </a:bodyPr>
          <a:lstStyle/>
          <a:p>
            <a:r>
              <a:rPr lang="en-US" sz="2400" dirty="0">
                <a:solidFill>
                  <a:srgbClr val="00B050"/>
                </a:solidFill>
              </a:rPr>
              <a:t>Physical (somatic) changes of puberty:</a:t>
            </a:r>
          </a:p>
        </p:txBody>
      </p:sp>
      <p:sp>
        <p:nvSpPr>
          <p:cNvPr id="3" name="مستطيل 2"/>
          <p:cNvSpPr/>
          <p:nvPr/>
        </p:nvSpPr>
        <p:spPr>
          <a:xfrm>
            <a:off x="607284" y="1554034"/>
            <a:ext cx="10427073" cy="461665"/>
          </a:xfrm>
          <a:prstGeom prst="rect">
            <a:avLst/>
          </a:prstGeom>
        </p:spPr>
        <p:txBody>
          <a:bodyPr wrap="square">
            <a:spAutoFit/>
          </a:bodyPr>
          <a:lstStyle/>
          <a:p>
            <a:r>
              <a:rPr lang="en-US" sz="2400" dirty="0"/>
              <a:t>The physical changes occurring in puberty </a:t>
            </a:r>
            <a:r>
              <a:rPr lang="en-US" sz="2400" dirty="0" smtClean="0"/>
              <a:t>are (</a:t>
            </a:r>
            <a:r>
              <a:rPr lang="en-US" sz="2400" dirty="0"/>
              <a:t>in sequence </a:t>
            </a:r>
            <a:r>
              <a:rPr lang="en-US" sz="2400" dirty="0" smtClean="0"/>
              <a:t>of  appearance</a:t>
            </a:r>
            <a:r>
              <a:rPr lang="en-US" sz="2400" dirty="0"/>
              <a:t>):</a:t>
            </a:r>
            <a:endParaRPr lang="ar-IQ" sz="2400" dirty="0"/>
          </a:p>
        </p:txBody>
      </p:sp>
      <p:sp>
        <p:nvSpPr>
          <p:cNvPr id="11" name="مستطيل 10"/>
          <p:cNvSpPr/>
          <p:nvPr/>
        </p:nvSpPr>
        <p:spPr>
          <a:xfrm>
            <a:off x="607285" y="2136339"/>
            <a:ext cx="11051315" cy="2215991"/>
          </a:xfrm>
          <a:prstGeom prst="rect">
            <a:avLst/>
          </a:prstGeom>
        </p:spPr>
        <p:txBody>
          <a:bodyPr wrap="square">
            <a:spAutoFit/>
          </a:bodyPr>
          <a:lstStyle/>
          <a:p>
            <a:pPr marL="1343025" indent="-1343025"/>
            <a:r>
              <a:rPr lang="en-US" sz="2400" dirty="0" err="1" smtClean="0">
                <a:solidFill>
                  <a:srgbClr val="FF0000"/>
                </a:solidFill>
              </a:rPr>
              <a:t>Thelarche</a:t>
            </a:r>
            <a:r>
              <a:rPr lang="en-US" sz="2400" dirty="0" smtClean="0">
                <a:solidFill>
                  <a:srgbClr val="FF0000"/>
                </a:solidFill>
              </a:rPr>
              <a:t> (</a:t>
            </a:r>
            <a:r>
              <a:rPr lang="en-US" sz="2400" b="1" dirty="0"/>
              <a:t>breast </a:t>
            </a:r>
            <a:r>
              <a:rPr lang="en-US" sz="2400" b="1" dirty="0" smtClean="0"/>
              <a:t>budding)</a:t>
            </a:r>
            <a:r>
              <a:rPr lang="en-US" sz="2400" dirty="0" smtClean="0"/>
              <a:t>: </a:t>
            </a:r>
            <a:r>
              <a:rPr lang="en-US" sz="2400" dirty="0"/>
              <a:t>onset of breast development-an estrogen induced effect. This occur 2-3 </a:t>
            </a:r>
            <a:r>
              <a:rPr lang="en-US" sz="2400" dirty="0" smtClean="0"/>
              <a:t> years </a:t>
            </a:r>
            <a:r>
              <a:rPr lang="en-US" sz="2400" dirty="0"/>
              <a:t>before menarche . </a:t>
            </a:r>
            <a:endParaRPr lang="en-US" sz="2400" dirty="0" smtClean="0"/>
          </a:p>
          <a:p>
            <a:pPr marL="1343025" indent="-1343025"/>
            <a:endParaRPr lang="en-US" dirty="0" smtClean="0"/>
          </a:p>
          <a:p>
            <a:r>
              <a:rPr lang="en-US" sz="2400" dirty="0" smtClean="0">
                <a:solidFill>
                  <a:srgbClr val="FF0000"/>
                </a:solidFill>
              </a:rPr>
              <a:t>The </a:t>
            </a:r>
            <a:r>
              <a:rPr lang="en-US" sz="2400" dirty="0">
                <a:solidFill>
                  <a:srgbClr val="FF0000"/>
                </a:solidFill>
              </a:rPr>
              <a:t>growth </a:t>
            </a:r>
            <a:r>
              <a:rPr lang="en-US" sz="2400" dirty="0" smtClean="0"/>
              <a:t>: </a:t>
            </a:r>
            <a:r>
              <a:rPr lang="en-US" sz="2400" dirty="0"/>
              <a:t>Growth of height in an adolescent girl is mainly due </a:t>
            </a:r>
            <a:r>
              <a:rPr lang="en-US" sz="2400" dirty="0" smtClean="0"/>
              <a:t>to hormones, adrenal hormones,   growth </a:t>
            </a:r>
            <a:r>
              <a:rPr lang="en-US" sz="2400" dirty="0"/>
              <a:t>hormone</a:t>
            </a:r>
            <a:r>
              <a:rPr lang="en-US" sz="2400" dirty="0" smtClean="0"/>
              <a:t>, estrogen</a:t>
            </a:r>
            <a:r>
              <a:rPr lang="en-US" sz="2400" dirty="0"/>
              <a:t>, and insulin-like growth </a:t>
            </a:r>
            <a:r>
              <a:rPr lang="en-US" sz="2400" dirty="0" smtClean="0"/>
              <a:t>factor-1 .Adolescents, height is increased in acceleration  </a:t>
            </a:r>
            <a:r>
              <a:rPr lang="en-US" sz="2400" dirty="0"/>
              <a:t>from ages 10.5 to 13.5 </a:t>
            </a:r>
            <a:r>
              <a:rPr lang="en-US" sz="2400" dirty="0" smtClean="0"/>
              <a:t>years.</a:t>
            </a:r>
          </a:p>
        </p:txBody>
      </p:sp>
      <p:sp>
        <p:nvSpPr>
          <p:cNvPr id="12" name="مستطيل 11"/>
          <p:cNvSpPr/>
          <p:nvPr/>
        </p:nvSpPr>
        <p:spPr>
          <a:xfrm>
            <a:off x="607285" y="4532404"/>
            <a:ext cx="5917902" cy="461665"/>
          </a:xfrm>
          <a:prstGeom prst="rect">
            <a:avLst/>
          </a:prstGeom>
        </p:spPr>
        <p:txBody>
          <a:bodyPr wrap="none">
            <a:spAutoFit/>
          </a:bodyPr>
          <a:lstStyle/>
          <a:p>
            <a:r>
              <a:rPr lang="en-US" sz="2400" dirty="0" err="1" smtClean="0">
                <a:solidFill>
                  <a:srgbClr val="FF0000"/>
                </a:solidFill>
              </a:rPr>
              <a:t>Adrenarche</a:t>
            </a:r>
            <a:r>
              <a:rPr lang="en-US" sz="2400" dirty="0" smtClean="0">
                <a:solidFill>
                  <a:srgbClr val="FF0000"/>
                </a:solidFill>
              </a:rPr>
              <a:t> (</a:t>
            </a:r>
            <a:r>
              <a:rPr lang="en-US" sz="2400" b="1" dirty="0"/>
              <a:t>Pubic and axillary hair growth </a:t>
            </a:r>
            <a:r>
              <a:rPr lang="en-US" sz="2400" b="1" dirty="0" smtClean="0"/>
              <a:t>) </a:t>
            </a:r>
            <a:r>
              <a:rPr lang="en-US" sz="2400" dirty="0" smtClean="0">
                <a:solidFill>
                  <a:srgbClr val="FF0000"/>
                </a:solidFill>
              </a:rPr>
              <a:t>:</a:t>
            </a:r>
            <a:endParaRPr lang="en-US" sz="2400" dirty="0">
              <a:solidFill>
                <a:srgbClr val="FF0000"/>
              </a:solidFill>
            </a:endParaRPr>
          </a:p>
        </p:txBody>
      </p:sp>
      <p:sp>
        <p:nvSpPr>
          <p:cNvPr id="13" name="مستطيل 12"/>
          <p:cNvSpPr/>
          <p:nvPr/>
        </p:nvSpPr>
        <p:spPr>
          <a:xfrm>
            <a:off x="2155525" y="5074759"/>
            <a:ext cx="8135212" cy="830997"/>
          </a:xfrm>
          <a:prstGeom prst="rect">
            <a:avLst/>
          </a:prstGeom>
        </p:spPr>
        <p:txBody>
          <a:bodyPr wrap="square">
            <a:spAutoFit/>
          </a:bodyPr>
          <a:lstStyle/>
          <a:p>
            <a:r>
              <a:rPr lang="en-US" sz="2400" dirty="0"/>
              <a:t>The appearance of pubic hair is dependent on the secretion of </a:t>
            </a:r>
            <a:r>
              <a:rPr lang="en-US" sz="2400" dirty="0" smtClean="0"/>
              <a:t>adrenal androgens </a:t>
            </a:r>
            <a:r>
              <a:rPr lang="en-US" sz="2400" dirty="0"/>
              <a:t>and is usually after </a:t>
            </a:r>
            <a:r>
              <a:rPr lang="en-US" sz="2400" dirty="0" err="1"/>
              <a:t>thelarche</a:t>
            </a:r>
            <a:endParaRPr lang="ar-IQ" sz="2400" dirty="0"/>
          </a:p>
        </p:txBody>
      </p:sp>
    </p:spTree>
    <p:extLst>
      <p:ext uri="{BB962C8B-B14F-4D97-AF65-F5344CB8AC3E}">
        <p14:creationId xmlns:p14="http://schemas.microsoft.com/office/powerpoint/2010/main" val="2811853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harpenSoften amount="-80000"/>
                    </a14:imgEffect>
                  </a14:imgLayer>
                </a14:imgProps>
              </a:ext>
              <a:ext uri="{28A0092B-C50C-407E-A947-70E740481C1C}">
                <a14:useLocalDpi xmlns:a14="http://schemas.microsoft.com/office/drawing/2010/main" val="0"/>
              </a:ext>
            </a:extLst>
          </a:blip>
          <a:stretch>
            <a:fillRect/>
          </a:stretch>
        </p:blipFill>
        <p:spPr>
          <a:xfrm>
            <a:off x="10476411" y="5251269"/>
            <a:ext cx="1715589" cy="1603944"/>
          </a:xfrm>
          <a:prstGeom prst="rect">
            <a:avLst/>
          </a:prstGeom>
          <a:effectLst>
            <a:outerShdw blurRad="50800" dist="50800" dir="5400000" algn="ctr" rotWithShape="0">
              <a:schemeClr val="bg1">
                <a:alpha val="0"/>
              </a:schemeClr>
            </a:outerShdw>
          </a:effectLst>
        </p:spPr>
      </p:pic>
      <p:sp>
        <p:nvSpPr>
          <p:cNvPr id="2" name="مستطيل 1"/>
          <p:cNvSpPr/>
          <p:nvPr/>
        </p:nvSpPr>
        <p:spPr>
          <a:xfrm>
            <a:off x="475225" y="1044059"/>
            <a:ext cx="4953023" cy="461665"/>
          </a:xfrm>
          <a:prstGeom prst="rect">
            <a:avLst/>
          </a:prstGeom>
        </p:spPr>
        <p:txBody>
          <a:bodyPr wrap="none">
            <a:spAutoFit/>
          </a:bodyPr>
          <a:lstStyle/>
          <a:p>
            <a:r>
              <a:rPr lang="en-US" sz="2400" dirty="0">
                <a:solidFill>
                  <a:srgbClr val="00B050"/>
                </a:solidFill>
              </a:rPr>
              <a:t>Physical (somatic) changes of puberty:</a:t>
            </a:r>
          </a:p>
        </p:txBody>
      </p:sp>
      <p:sp>
        <p:nvSpPr>
          <p:cNvPr id="10" name="مستطيل 9"/>
          <p:cNvSpPr/>
          <p:nvPr/>
        </p:nvSpPr>
        <p:spPr>
          <a:xfrm>
            <a:off x="475225" y="1529823"/>
            <a:ext cx="6309034" cy="1938992"/>
          </a:xfrm>
          <a:prstGeom prst="rect">
            <a:avLst/>
          </a:prstGeom>
        </p:spPr>
        <p:txBody>
          <a:bodyPr wrap="square">
            <a:spAutoFit/>
          </a:bodyPr>
          <a:lstStyle/>
          <a:p>
            <a:pPr algn="just"/>
            <a:r>
              <a:rPr lang="en-US" sz="2400" dirty="0"/>
              <a:t>The mean age of menarche is 12.8 years and it may </a:t>
            </a:r>
            <a:r>
              <a:rPr lang="en-US" sz="2400" dirty="0" smtClean="0"/>
              <a:t>take  over </a:t>
            </a:r>
            <a:r>
              <a:rPr lang="en-US" sz="2400" dirty="0"/>
              <a:t>3 years before the menstrual cycle establishes a regular pattern.</a:t>
            </a:r>
          </a:p>
          <a:p>
            <a:pPr algn="just"/>
            <a:r>
              <a:rPr lang="en-US" sz="2400" dirty="0"/>
              <a:t>Initial cycles are usually </a:t>
            </a:r>
            <a:r>
              <a:rPr lang="en-US" sz="2400" dirty="0" err="1"/>
              <a:t>anovulatory</a:t>
            </a:r>
            <a:r>
              <a:rPr lang="en-US" sz="2400" dirty="0"/>
              <a:t> and can be unpredictable </a:t>
            </a:r>
            <a:r>
              <a:rPr lang="en-US" sz="2400" dirty="0" smtClean="0"/>
              <a:t>and irregular</a:t>
            </a:r>
            <a:r>
              <a:rPr lang="en-US" sz="2400" dirty="0"/>
              <a:t>. </a:t>
            </a:r>
            <a:endParaRPr lang="ar-IQ" sz="2400" dirty="0"/>
          </a:p>
        </p:txBody>
      </p:sp>
    </p:spTree>
    <p:extLst>
      <p:ext uri="{BB962C8B-B14F-4D97-AF65-F5344CB8AC3E}">
        <p14:creationId xmlns:p14="http://schemas.microsoft.com/office/powerpoint/2010/main" val="210929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3" name="مستطيل 2"/>
          <p:cNvSpPr/>
          <p:nvPr/>
        </p:nvSpPr>
        <p:spPr>
          <a:xfrm>
            <a:off x="1066196" y="801694"/>
            <a:ext cx="11082646" cy="461665"/>
          </a:xfrm>
          <a:prstGeom prst="rect">
            <a:avLst/>
          </a:prstGeom>
        </p:spPr>
        <p:txBody>
          <a:bodyPr wrap="square">
            <a:spAutoFit/>
          </a:bodyPr>
          <a:lstStyle/>
          <a:p>
            <a:r>
              <a:rPr lang="en-US" sz="2400" dirty="0">
                <a:solidFill>
                  <a:srgbClr val="00B050"/>
                </a:solidFill>
              </a:rPr>
              <a:t>Pubertal development of breasts and pubic hair is called Tanner stages , which are1–5. </a:t>
            </a:r>
            <a:endParaRPr lang="ar-IQ" sz="2400" dirty="0">
              <a:solidFill>
                <a:srgbClr val="00B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3358"/>
            <a:ext cx="12148842" cy="510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ستطيل 10"/>
          <p:cNvSpPr/>
          <p:nvPr/>
        </p:nvSpPr>
        <p:spPr>
          <a:xfrm>
            <a:off x="1066196" y="6371304"/>
            <a:ext cx="10732997" cy="461665"/>
          </a:xfrm>
          <a:prstGeom prst="rect">
            <a:avLst/>
          </a:prstGeom>
        </p:spPr>
        <p:txBody>
          <a:bodyPr wrap="square">
            <a:spAutoFit/>
          </a:bodyPr>
          <a:lstStyle/>
          <a:p>
            <a:r>
              <a:rPr lang="en-US" sz="2400" dirty="0">
                <a:solidFill>
                  <a:srgbClr val="00B050"/>
                </a:solidFill>
              </a:rPr>
              <a:t>All these changes are usually completed between the age of 10 years and 16 years.</a:t>
            </a:r>
            <a:endParaRPr lang="ar-IQ" sz="2400" dirty="0">
              <a:solidFill>
                <a:srgbClr val="00B050"/>
              </a:solidFill>
            </a:endParaRPr>
          </a:p>
        </p:txBody>
      </p:sp>
    </p:spTree>
    <p:extLst>
      <p:ext uri="{BB962C8B-B14F-4D97-AF65-F5344CB8AC3E}">
        <p14:creationId xmlns:p14="http://schemas.microsoft.com/office/powerpoint/2010/main" val="4145637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94"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sp>
        <p:nvSpPr>
          <p:cNvPr id="2" name="مستطيل 1"/>
          <p:cNvSpPr/>
          <p:nvPr/>
        </p:nvSpPr>
        <p:spPr>
          <a:xfrm>
            <a:off x="262346" y="814068"/>
            <a:ext cx="11388877" cy="892552"/>
          </a:xfrm>
          <a:prstGeom prst="rect">
            <a:avLst/>
          </a:prstGeom>
        </p:spPr>
        <p:txBody>
          <a:bodyPr wrap="square">
            <a:spAutoFit/>
          </a:bodyPr>
          <a:lstStyle/>
          <a:p>
            <a:r>
              <a:rPr lang="en-US" sz="2600" dirty="0"/>
              <a:t>Initial pubertal changes occur between 8 and 13 years .</a:t>
            </a:r>
            <a:r>
              <a:rPr lang="en-US" sz="2600" dirty="0" smtClean="0"/>
              <a:t>Changes before </a:t>
            </a:r>
            <a:r>
              <a:rPr lang="en-US" sz="2600" dirty="0"/>
              <a:t>or after are categorized as either precocious or </a:t>
            </a:r>
            <a:r>
              <a:rPr lang="en-US" sz="2600" dirty="0" smtClean="0"/>
              <a:t>delayed puberty </a:t>
            </a:r>
            <a:r>
              <a:rPr lang="en-US" sz="2600" dirty="0"/>
              <a:t>and warrant evaluation</a:t>
            </a:r>
            <a:endParaRPr lang="ar-IQ" sz="2600" dirty="0"/>
          </a:p>
        </p:txBody>
      </p:sp>
      <p:sp>
        <p:nvSpPr>
          <p:cNvPr id="3" name="مستطيل 2"/>
          <p:cNvSpPr/>
          <p:nvPr/>
        </p:nvSpPr>
        <p:spPr>
          <a:xfrm>
            <a:off x="250907" y="1676811"/>
            <a:ext cx="5331716" cy="523220"/>
          </a:xfrm>
          <a:prstGeom prst="rect">
            <a:avLst/>
          </a:prstGeom>
        </p:spPr>
        <p:txBody>
          <a:bodyPr wrap="none">
            <a:spAutoFit/>
          </a:bodyPr>
          <a:lstStyle/>
          <a:p>
            <a:r>
              <a:rPr lang="en-US" sz="2800" dirty="0">
                <a:solidFill>
                  <a:srgbClr val="C00000"/>
                </a:solidFill>
              </a:rPr>
              <a:t>COMMON DISORDERS OF PUBERTY</a:t>
            </a:r>
            <a:endParaRPr lang="ar-IQ" sz="2800" dirty="0">
              <a:solidFill>
                <a:srgbClr val="C00000"/>
              </a:solidFill>
            </a:endParaRPr>
          </a:p>
        </p:txBody>
      </p:sp>
      <p:sp>
        <p:nvSpPr>
          <p:cNvPr id="10" name="مستطيل 9"/>
          <p:cNvSpPr/>
          <p:nvPr/>
        </p:nvSpPr>
        <p:spPr>
          <a:xfrm>
            <a:off x="459800" y="2082043"/>
            <a:ext cx="2791983" cy="492443"/>
          </a:xfrm>
          <a:prstGeom prst="rect">
            <a:avLst/>
          </a:prstGeom>
        </p:spPr>
        <p:txBody>
          <a:bodyPr wrap="none">
            <a:spAutoFit/>
          </a:bodyPr>
          <a:lstStyle/>
          <a:p>
            <a:r>
              <a:rPr lang="en-US" sz="2600" dirty="0">
                <a:solidFill>
                  <a:srgbClr val="C00000"/>
                </a:solidFill>
              </a:rPr>
              <a:t>Precocious</a:t>
            </a:r>
            <a:r>
              <a:rPr lang="en-US" sz="2600" dirty="0"/>
              <a:t> </a:t>
            </a:r>
            <a:r>
              <a:rPr lang="en-US" sz="2600" dirty="0">
                <a:solidFill>
                  <a:srgbClr val="C00000"/>
                </a:solidFill>
              </a:rPr>
              <a:t>puberty</a:t>
            </a:r>
            <a:endParaRPr lang="ar-IQ" sz="2600" dirty="0">
              <a:solidFill>
                <a:srgbClr val="C00000"/>
              </a:solidFill>
            </a:endParaRPr>
          </a:p>
        </p:txBody>
      </p:sp>
      <p:sp>
        <p:nvSpPr>
          <p:cNvPr id="11" name="مستطيل 10"/>
          <p:cNvSpPr/>
          <p:nvPr/>
        </p:nvSpPr>
        <p:spPr>
          <a:xfrm>
            <a:off x="3454645" y="2239773"/>
            <a:ext cx="8347586" cy="1200329"/>
          </a:xfrm>
          <a:prstGeom prst="rect">
            <a:avLst/>
          </a:prstGeom>
        </p:spPr>
        <p:txBody>
          <a:bodyPr wrap="square">
            <a:spAutoFit/>
          </a:bodyPr>
          <a:lstStyle/>
          <a:p>
            <a:r>
              <a:rPr lang="en-US" sz="2400" dirty="0"/>
              <a:t>This is defined as the onset of puberty before the age of 8 in a girl or 9 in a boy. </a:t>
            </a:r>
            <a:r>
              <a:rPr lang="en-US" sz="2400" dirty="0">
                <a:solidFill>
                  <a:srgbClr val="7030A0"/>
                </a:solidFill>
              </a:rPr>
              <a:t>Precocious</a:t>
            </a:r>
            <a:r>
              <a:rPr lang="en-US" sz="2400" dirty="0"/>
              <a:t> puberty is more common in girls (20 times) than boys.</a:t>
            </a:r>
            <a:endParaRPr lang="ar-IQ"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5465"/>
            <a:ext cx="3454646" cy="386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3481366" y="3410294"/>
            <a:ext cx="2169184" cy="461665"/>
          </a:xfrm>
          <a:prstGeom prst="rect">
            <a:avLst/>
          </a:prstGeom>
        </p:spPr>
        <p:txBody>
          <a:bodyPr wrap="none">
            <a:spAutoFit/>
          </a:bodyPr>
          <a:lstStyle/>
          <a:p>
            <a:r>
              <a:rPr lang="en-US" sz="2400" dirty="0"/>
              <a:t>It is classified as</a:t>
            </a:r>
            <a:endParaRPr lang="ar-IQ" sz="2400" dirty="0"/>
          </a:p>
        </p:txBody>
      </p:sp>
      <p:sp>
        <p:nvSpPr>
          <p:cNvPr id="13" name="مستطيل 12"/>
          <p:cNvSpPr/>
          <p:nvPr/>
        </p:nvSpPr>
        <p:spPr>
          <a:xfrm>
            <a:off x="5750475" y="3351300"/>
            <a:ext cx="6096000" cy="1569660"/>
          </a:xfrm>
          <a:prstGeom prst="rect">
            <a:avLst/>
          </a:prstGeom>
        </p:spPr>
        <p:txBody>
          <a:bodyPr>
            <a:spAutoFit/>
          </a:bodyPr>
          <a:lstStyle/>
          <a:p>
            <a:r>
              <a:rPr lang="en-US" sz="2400" dirty="0"/>
              <a:t> </a:t>
            </a:r>
            <a:r>
              <a:rPr lang="en-US" sz="2400" dirty="0" smtClean="0"/>
              <a:t>1- Central </a:t>
            </a:r>
            <a:r>
              <a:rPr lang="en-US" sz="2400" dirty="0"/>
              <a:t>or gonadotropin dependent: </a:t>
            </a:r>
          </a:p>
          <a:p>
            <a:pPr marL="342900" indent="-342900">
              <a:buFont typeface="Wingdings" pitchFamily="2" charset="2"/>
              <a:buChar char="Ø"/>
            </a:pPr>
            <a:r>
              <a:rPr lang="en-US" sz="2400" dirty="0" smtClean="0"/>
              <a:t>  Idiopathic </a:t>
            </a:r>
            <a:r>
              <a:rPr lang="en-US" sz="2400" dirty="0"/>
              <a:t>or Constitutional</a:t>
            </a:r>
          </a:p>
          <a:p>
            <a:pPr marL="342900" indent="-342900">
              <a:buFont typeface="Wingdings" pitchFamily="2" charset="2"/>
              <a:buChar char="Ø"/>
            </a:pPr>
            <a:r>
              <a:rPr lang="en-US" sz="2400" dirty="0" smtClean="0"/>
              <a:t> CNS </a:t>
            </a:r>
            <a:r>
              <a:rPr lang="en-US" sz="2400" dirty="0"/>
              <a:t>lesions (25%): CNS malformation ,  trauma, infection (tuberculosis, encephalitis)</a:t>
            </a:r>
          </a:p>
        </p:txBody>
      </p:sp>
      <p:sp>
        <p:nvSpPr>
          <p:cNvPr id="14" name="مستطيل 13"/>
          <p:cNvSpPr/>
          <p:nvPr/>
        </p:nvSpPr>
        <p:spPr>
          <a:xfrm>
            <a:off x="3775588" y="4920338"/>
            <a:ext cx="8373254" cy="1938992"/>
          </a:xfrm>
          <a:prstGeom prst="rect">
            <a:avLst/>
          </a:prstGeom>
        </p:spPr>
        <p:txBody>
          <a:bodyPr wrap="square">
            <a:spAutoFit/>
          </a:bodyPr>
          <a:lstStyle/>
          <a:p>
            <a:r>
              <a:rPr lang="en-US" sz="2400" dirty="0" smtClean="0"/>
              <a:t>2- Peripheral</a:t>
            </a:r>
            <a:r>
              <a:rPr lang="en-US" sz="2400" dirty="0"/>
              <a:t>. </a:t>
            </a:r>
            <a:r>
              <a:rPr lang="en-US" sz="2400" dirty="0" err="1"/>
              <a:t>Gonadotrophin</a:t>
            </a:r>
            <a:r>
              <a:rPr lang="en-US" sz="2400" dirty="0"/>
              <a:t> independent, is always pathological and can be caused by oestrogen secretion, such as exogenous ingestion or a hormone-producing tumour ( </a:t>
            </a:r>
            <a:r>
              <a:rPr lang="en-US" sz="2400" dirty="0" err="1"/>
              <a:t>granulosa</a:t>
            </a:r>
            <a:r>
              <a:rPr lang="en-US" sz="2400" dirty="0"/>
              <a:t> cell tumour, </a:t>
            </a:r>
            <a:r>
              <a:rPr lang="en-US" sz="2400" dirty="0" err="1"/>
              <a:t>thica</a:t>
            </a:r>
            <a:r>
              <a:rPr lang="en-US" sz="2400" dirty="0"/>
              <a:t> cell tumour ,</a:t>
            </a:r>
            <a:r>
              <a:rPr lang="en-US" sz="2400" dirty="0" err="1"/>
              <a:t>androblastoma</a:t>
            </a:r>
            <a:r>
              <a:rPr lang="en-US" sz="2400" dirty="0"/>
              <a:t>, adrenal </a:t>
            </a:r>
            <a:r>
              <a:rPr lang="en-US" sz="2400" dirty="0" err="1"/>
              <a:t>hyperplasis</a:t>
            </a:r>
            <a:r>
              <a:rPr lang="en-US" sz="2400" dirty="0"/>
              <a:t> or tumour, </a:t>
            </a:r>
            <a:r>
              <a:rPr lang="en-US" sz="2400" dirty="0" err="1"/>
              <a:t>hepatoblastoma</a:t>
            </a:r>
            <a:r>
              <a:rPr lang="en-US" sz="2400" dirty="0"/>
              <a:t>) </a:t>
            </a:r>
            <a:endParaRPr lang="ar-IQ" sz="2400" dirty="0"/>
          </a:p>
        </p:txBody>
      </p:sp>
    </p:spTree>
    <p:extLst>
      <p:ext uri="{BB962C8B-B14F-4D97-AF65-F5344CB8AC3E}">
        <p14:creationId xmlns:p14="http://schemas.microsoft.com/office/powerpoint/2010/main" val="388140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8702" y="1524"/>
            <a:ext cx="5118886"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FF0000"/>
          </a:solidFill>
        </p:spPr>
        <p:txBody>
          <a:bodyPr wrap="square" lIns="0" tIns="0" rIns="0" bIns="0" rtlCol="0"/>
          <a:lstStyle/>
          <a:p>
            <a:endParaRPr/>
          </a:p>
        </p:txBody>
      </p:sp>
      <p:sp>
        <p:nvSpPr>
          <p:cNvPr id="5" name="object 5"/>
          <p:cNvSpPr txBox="1"/>
          <p:nvPr/>
        </p:nvSpPr>
        <p:spPr>
          <a:xfrm>
            <a:off x="607285" y="63499"/>
            <a:ext cx="3506912" cy="494665"/>
          </a:xfrm>
          <a:prstGeom prst="rect">
            <a:avLst/>
          </a:prstGeom>
        </p:spPr>
        <p:txBody>
          <a:bodyPr vert="horz" wrap="square" lIns="0" tIns="12065" rIns="0" bIns="0" rtlCol="0">
            <a:spAutoFit/>
          </a:bodyPr>
          <a:lstStyle/>
          <a:p>
            <a:pPr algn="ctr">
              <a:lnSpc>
                <a:spcPts val="1850"/>
              </a:lnSpc>
              <a:spcBef>
                <a:spcPts val="95"/>
              </a:spcBef>
            </a:pPr>
            <a:r>
              <a:rPr sz="2000" spc="-5" dirty="0">
                <a:solidFill>
                  <a:srgbClr val="001F5F"/>
                </a:solidFill>
                <a:latin typeface="Britannic Bold"/>
                <a:cs typeface="Britannic Bold"/>
              </a:rPr>
              <a:t>University of</a:t>
            </a:r>
            <a:r>
              <a:rPr sz="2000" spc="-25" dirty="0">
                <a:solidFill>
                  <a:srgbClr val="001F5F"/>
                </a:solidFill>
                <a:latin typeface="Britannic Bold"/>
                <a:cs typeface="Britannic Bold"/>
              </a:rPr>
              <a:t> </a:t>
            </a:r>
            <a:r>
              <a:rPr sz="2000" spc="-5" dirty="0">
                <a:solidFill>
                  <a:srgbClr val="001F5F"/>
                </a:solidFill>
                <a:latin typeface="Britannic Bold"/>
                <a:cs typeface="Britannic Bold"/>
              </a:rPr>
              <a:t>Basrah</a:t>
            </a:r>
            <a:endParaRPr sz="2000" dirty="0">
              <a:latin typeface="Britannic Bold"/>
              <a:cs typeface="Britannic Bold"/>
            </a:endParaRPr>
          </a:p>
          <a:p>
            <a:pPr algn="ctr">
              <a:lnSpc>
                <a:spcPts val="1850"/>
              </a:lnSpc>
            </a:pPr>
            <a:r>
              <a:rPr sz="2000" spc="-5" dirty="0">
                <a:solidFill>
                  <a:srgbClr val="001F5F"/>
                </a:solidFill>
                <a:latin typeface="Britannic Bold"/>
                <a:cs typeface="Britannic Bold"/>
              </a:rPr>
              <a:t>Al-Zahraa </a:t>
            </a:r>
            <a:r>
              <a:rPr sz="2000" dirty="0">
                <a:solidFill>
                  <a:srgbClr val="001F5F"/>
                </a:solidFill>
                <a:latin typeface="Britannic Bold"/>
                <a:cs typeface="Britannic Bold"/>
              </a:rPr>
              <a:t>Medical</a:t>
            </a:r>
            <a:r>
              <a:rPr sz="2000" spc="-70" dirty="0">
                <a:solidFill>
                  <a:srgbClr val="001F5F"/>
                </a:solidFill>
                <a:latin typeface="Britannic Bold"/>
                <a:cs typeface="Britannic Bold"/>
              </a:rPr>
              <a:t> </a:t>
            </a:r>
            <a:r>
              <a:rPr sz="2000" spc="-5" dirty="0">
                <a:solidFill>
                  <a:srgbClr val="001F5F"/>
                </a:solidFill>
                <a:latin typeface="Britannic Bold"/>
                <a:cs typeface="Britannic Bold"/>
              </a:rPr>
              <a:t>College</a:t>
            </a:r>
            <a:endParaRPr sz="2000" dirty="0">
              <a:latin typeface="Britannic Bold"/>
              <a:cs typeface="Britannic Bold"/>
            </a:endParaRPr>
          </a:p>
        </p:txBody>
      </p:sp>
      <p:sp>
        <p:nvSpPr>
          <p:cNvPr id="6" name="object 6"/>
          <p:cNvSpPr/>
          <p:nvPr/>
        </p:nvSpPr>
        <p:spPr>
          <a:xfrm>
            <a:off x="5582623" y="39308"/>
            <a:ext cx="640508"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564826" y="0"/>
            <a:ext cx="5584016"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FF0000"/>
          </a:solidFill>
        </p:spPr>
        <p:txBody>
          <a:bodyPr wrap="square" lIns="0" tIns="0" rIns="0" bIns="0" rtlCol="0"/>
          <a:lstStyle/>
          <a:p>
            <a:endParaRPr>
              <a:solidFill>
                <a:schemeClr val="accent2">
                  <a:lumMod val="50000"/>
                </a:schemeClr>
              </a:solidFill>
            </a:endParaRPr>
          </a:p>
        </p:txBody>
      </p:sp>
      <p:sp>
        <p:nvSpPr>
          <p:cNvPr id="8" name="object 8"/>
          <p:cNvSpPr txBox="1"/>
          <p:nvPr/>
        </p:nvSpPr>
        <p:spPr>
          <a:xfrm>
            <a:off x="7397409" y="124459"/>
            <a:ext cx="3636948" cy="498213"/>
          </a:xfrm>
          <a:prstGeom prst="rect">
            <a:avLst/>
          </a:prstGeom>
        </p:spPr>
        <p:txBody>
          <a:bodyPr vert="horz" wrap="square" lIns="0" tIns="36195" rIns="0" bIns="0" rtlCol="0">
            <a:spAutoFit/>
          </a:bodyPr>
          <a:lstStyle/>
          <a:p>
            <a:pPr marL="227329" marR="5080" indent="-215265" algn="ctr">
              <a:lnSpc>
                <a:spcPts val="1760"/>
              </a:lnSpc>
              <a:spcBef>
                <a:spcPts val="285"/>
              </a:spcBef>
            </a:pPr>
            <a:r>
              <a:rPr sz="2000" spc="-5" dirty="0">
                <a:solidFill>
                  <a:srgbClr val="001F5F"/>
                </a:solidFill>
                <a:latin typeface="Britannic Bold"/>
                <a:cs typeface="Britannic Bold"/>
              </a:rPr>
              <a:t>Ministry of </a:t>
            </a:r>
            <a:r>
              <a:rPr sz="2000" dirty="0">
                <a:solidFill>
                  <a:srgbClr val="001F5F"/>
                </a:solidFill>
                <a:latin typeface="Britannic Bold"/>
                <a:cs typeface="Britannic Bold"/>
              </a:rPr>
              <a:t>higher</a:t>
            </a:r>
            <a:r>
              <a:rPr sz="2000" spc="-55" dirty="0">
                <a:solidFill>
                  <a:srgbClr val="001F5F"/>
                </a:solidFill>
                <a:latin typeface="Britannic Bold"/>
                <a:cs typeface="Britannic Bold"/>
              </a:rPr>
              <a:t> </a:t>
            </a:r>
            <a:r>
              <a:rPr sz="2000" spc="-5" dirty="0">
                <a:solidFill>
                  <a:srgbClr val="001F5F"/>
                </a:solidFill>
                <a:latin typeface="Britannic Bold"/>
                <a:cs typeface="Britannic Bold"/>
              </a:rPr>
              <a:t>Education  </a:t>
            </a:r>
            <a:r>
              <a:rPr sz="2000" spc="-10" dirty="0">
                <a:solidFill>
                  <a:srgbClr val="001F5F"/>
                </a:solidFill>
                <a:latin typeface="Britannic Bold"/>
                <a:cs typeface="Britannic Bold"/>
              </a:rPr>
              <a:t>and </a:t>
            </a:r>
            <a:r>
              <a:rPr sz="2000" spc="-5" dirty="0">
                <a:solidFill>
                  <a:srgbClr val="001F5F"/>
                </a:solidFill>
                <a:latin typeface="Britannic Bold"/>
                <a:cs typeface="Britannic Bold"/>
              </a:rPr>
              <a:t>Scientific</a:t>
            </a:r>
            <a:r>
              <a:rPr sz="2000" spc="-15" dirty="0">
                <a:solidFill>
                  <a:srgbClr val="001F5F"/>
                </a:solidFill>
                <a:latin typeface="Britannic Bold"/>
                <a:cs typeface="Britannic Bold"/>
              </a:rPr>
              <a:t> </a:t>
            </a:r>
            <a:r>
              <a:rPr sz="2000" spc="-5" dirty="0">
                <a:solidFill>
                  <a:srgbClr val="001F5F"/>
                </a:solidFill>
                <a:latin typeface="Britannic Bold"/>
                <a:cs typeface="Britannic Bold"/>
              </a:rPr>
              <a:t>Research</a:t>
            </a:r>
            <a:endParaRPr sz="2000" dirty="0">
              <a:latin typeface="Britannic Bold"/>
              <a:cs typeface="Britannic Bol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9" y="825309"/>
            <a:ext cx="29749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22478" y="1277536"/>
            <a:ext cx="1894301" cy="461665"/>
          </a:xfrm>
          <a:prstGeom prst="rect">
            <a:avLst/>
          </a:prstGeom>
        </p:spPr>
        <p:txBody>
          <a:bodyPr wrap="none">
            <a:spAutoFit/>
          </a:bodyPr>
          <a:lstStyle/>
          <a:p>
            <a:r>
              <a:rPr lang="en-US" sz="2400" dirty="0">
                <a:solidFill>
                  <a:srgbClr val="7030A0"/>
                </a:solidFill>
              </a:rPr>
              <a:t>Presentations</a:t>
            </a:r>
            <a:endParaRPr lang="ar-IQ" sz="2400" dirty="0">
              <a:solidFill>
                <a:srgbClr val="7030A0"/>
              </a:solidFill>
            </a:endParaRPr>
          </a:p>
        </p:txBody>
      </p:sp>
      <p:sp>
        <p:nvSpPr>
          <p:cNvPr id="3" name="مستطيل 2"/>
          <p:cNvSpPr/>
          <p:nvPr/>
        </p:nvSpPr>
        <p:spPr>
          <a:xfrm>
            <a:off x="2216779" y="1172972"/>
            <a:ext cx="9336151" cy="1938992"/>
          </a:xfrm>
          <a:prstGeom prst="rect">
            <a:avLst/>
          </a:prstGeom>
        </p:spPr>
        <p:txBody>
          <a:bodyPr wrap="square">
            <a:spAutoFit/>
          </a:bodyPr>
          <a:lstStyle/>
          <a:p>
            <a:r>
              <a:rPr lang="en-US" sz="2400" dirty="0"/>
              <a:t>For the central causes, breasts and pubic hair develop with cyclic vaginal bleeding, while in peripheral causes, breasts may be develop and also pubic hair but no cyclic vaginal bleeding</a:t>
            </a:r>
            <a:r>
              <a:rPr lang="en-US" sz="2400" dirty="0" smtClean="0"/>
              <a:t>.</a:t>
            </a:r>
            <a:r>
              <a:rPr lang="en-US" sz="2400" dirty="0"/>
              <a:t> precocious puberty leads to accelerated growth, accelerated bone maturation and ultimately reduced stature</a:t>
            </a:r>
            <a:endParaRPr lang="ar-IQ" sz="2400" dirty="0"/>
          </a:p>
        </p:txBody>
      </p:sp>
      <p:sp>
        <p:nvSpPr>
          <p:cNvPr id="10" name="مستطيل 9"/>
          <p:cNvSpPr/>
          <p:nvPr/>
        </p:nvSpPr>
        <p:spPr>
          <a:xfrm>
            <a:off x="183547" y="3299876"/>
            <a:ext cx="1370888" cy="461665"/>
          </a:xfrm>
          <a:prstGeom prst="rect">
            <a:avLst/>
          </a:prstGeom>
        </p:spPr>
        <p:txBody>
          <a:bodyPr wrap="none">
            <a:spAutoFit/>
          </a:bodyPr>
          <a:lstStyle/>
          <a:p>
            <a:r>
              <a:rPr lang="en-US" sz="2400" dirty="0">
                <a:solidFill>
                  <a:srgbClr val="7030A0"/>
                </a:solidFill>
              </a:rPr>
              <a:t>Diagnosis</a:t>
            </a:r>
            <a:endParaRPr lang="ar-IQ" dirty="0">
              <a:solidFill>
                <a:srgbClr val="7030A0"/>
              </a:solidFill>
            </a:endParaRPr>
          </a:p>
        </p:txBody>
      </p:sp>
      <p:sp>
        <p:nvSpPr>
          <p:cNvPr id="11" name="مستطيل 10"/>
          <p:cNvSpPr/>
          <p:nvPr/>
        </p:nvSpPr>
        <p:spPr>
          <a:xfrm>
            <a:off x="1487487" y="3111964"/>
            <a:ext cx="4415390" cy="2308324"/>
          </a:xfrm>
          <a:prstGeom prst="rect">
            <a:avLst/>
          </a:prstGeom>
        </p:spPr>
        <p:txBody>
          <a:bodyPr wrap="square">
            <a:spAutoFit/>
          </a:bodyPr>
          <a:lstStyle/>
          <a:p>
            <a:r>
              <a:rPr lang="en-US" sz="2400" dirty="0"/>
              <a:t>Bone age assessment </a:t>
            </a:r>
          </a:p>
          <a:p>
            <a:r>
              <a:rPr lang="en-US" sz="2400" dirty="0"/>
              <a:t>Serum Oestradiol elevated</a:t>
            </a:r>
          </a:p>
          <a:p>
            <a:r>
              <a:rPr lang="en-US" sz="2400" dirty="0"/>
              <a:t>Serum FSH and LH as adult level</a:t>
            </a:r>
          </a:p>
          <a:p>
            <a:r>
              <a:rPr lang="en-US" sz="2400" dirty="0"/>
              <a:t>Pelvic and abdominal ultrasound ( ovarian or adrenal </a:t>
            </a:r>
            <a:r>
              <a:rPr lang="en-US" sz="2400" dirty="0" err="1"/>
              <a:t>tumours</a:t>
            </a:r>
            <a:r>
              <a:rPr lang="en-US" sz="2400" dirty="0"/>
              <a:t>)</a:t>
            </a:r>
          </a:p>
          <a:p>
            <a:r>
              <a:rPr lang="en-US" sz="2400" dirty="0"/>
              <a:t>Brain MRI and CAT scan </a:t>
            </a:r>
          </a:p>
        </p:txBody>
      </p:sp>
      <p:sp>
        <p:nvSpPr>
          <p:cNvPr id="12" name="مستطيل 11"/>
          <p:cNvSpPr/>
          <p:nvPr/>
        </p:nvSpPr>
        <p:spPr>
          <a:xfrm>
            <a:off x="958951" y="5376097"/>
            <a:ext cx="1481431" cy="461665"/>
          </a:xfrm>
          <a:prstGeom prst="rect">
            <a:avLst/>
          </a:prstGeom>
        </p:spPr>
        <p:txBody>
          <a:bodyPr wrap="none">
            <a:spAutoFit/>
          </a:bodyPr>
          <a:lstStyle/>
          <a:p>
            <a:r>
              <a:rPr lang="en-US" sz="2400" dirty="0">
                <a:solidFill>
                  <a:srgbClr val="7030A0"/>
                </a:solidFill>
              </a:rPr>
              <a:t>Treatment</a:t>
            </a:r>
            <a:endParaRPr lang="ar-IQ" sz="2400" dirty="0">
              <a:solidFill>
                <a:srgbClr val="7030A0"/>
              </a:solidFill>
            </a:endParaRPr>
          </a:p>
        </p:txBody>
      </p:sp>
      <p:sp>
        <p:nvSpPr>
          <p:cNvPr id="13" name="مستطيل 12"/>
          <p:cNvSpPr/>
          <p:nvPr/>
        </p:nvSpPr>
        <p:spPr>
          <a:xfrm>
            <a:off x="1808774" y="5837762"/>
            <a:ext cx="6222820" cy="830997"/>
          </a:xfrm>
          <a:prstGeom prst="rect">
            <a:avLst/>
          </a:prstGeom>
        </p:spPr>
        <p:txBody>
          <a:bodyPr wrap="square">
            <a:spAutoFit/>
          </a:bodyPr>
          <a:lstStyle/>
          <a:p>
            <a:r>
              <a:rPr lang="en-US" sz="2400" dirty="0" err="1"/>
              <a:t>GnRH</a:t>
            </a:r>
            <a:r>
              <a:rPr lang="en-US" sz="2400" dirty="0"/>
              <a:t> agonist Depot (</a:t>
            </a:r>
            <a:r>
              <a:rPr lang="en-US" sz="2400" dirty="0" err="1"/>
              <a:t>goserelin</a:t>
            </a:r>
            <a:r>
              <a:rPr lang="en-US" sz="2400" dirty="0"/>
              <a:t> or </a:t>
            </a:r>
            <a:r>
              <a:rPr lang="en-US" sz="2400" dirty="0" err="1"/>
              <a:t>leuprolide</a:t>
            </a:r>
            <a:r>
              <a:rPr lang="en-US" sz="2400" dirty="0"/>
              <a:t> </a:t>
            </a:r>
            <a:r>
              <a:rPr lang="en-US" sz="2400" dirty="0" smtClean="0"/>
              <a:t>)</a:t>
            </a:r>
          </a:p>
          <a:p>
            <a:r>
              <a:rPr lang="en-US" sz="2400" dirty="0" smtClean="0"/>
              <a:t> </a:t>
            </a:r>
            <a:r>
              <a:rPr lang="en-US" sz="2400" dirty="0"/>
              <a:t>monthly injection 3.75 mg</a:t>
            </a:r>
            <a:endParaRPr lang="ar-IQ" sz="24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6" y="3715731"/>
            <a:ext cx="2744323"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3242" y="3299876"/>
            <a:ext cx="3453957" cy="336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669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2400" dirty="0" err="1"/>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2198</Words>
  <Application>Microsoft Office PowerPoint</Application>
  <PresentationFormat>Widescreen</PresentationFormat>
  <Paragraphs>214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Britannic Bold</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msi</cp:lastModifiedBy>
  <cp:revision>69</cp:revision>
  <dcterms:created xsi:type="dcterms:W3CDTF">2022-04-04T12:07:05Z</dcterms:created>
  <dcterms:modified xsi:type="dcterms:W3CDTF">2022-04-17T19:05:35Z</dcterms:modified>
</cp:coreProperties>
</file>